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327" r:id="rId2"/>
    <p:sldId id="337" r:id="rId3"/>
    <p:sldId id="288" r:id="rId4"/>
    <p:sldId id="291" r:id="rId5"/>
    <p:sldId id="309" r:id="rId6"/>
    <p:sldId id="339" r:id="rId7"/>
    <p:sldId id="297" r:id="rId8"/>
    <p:sldId id="298" r:id="rId9"/>
    <p:sldId id="299" r:id="rId10"/>
    <p:sldId id="310" r:id="rId11"/>
    <p:sldId id="311" r:id="rId12"/>
    <p:sldId id="332" r:id="rId13"/>
    <p:sldId id="313" r:id="rId14"/>
    <p:sldId id="333" r:id="rId15"/>
    <p:sldId id="334" r:id="rId16"/>
    <p:sldId id="335" r:id="rId17"/>
    <p:sldId id="34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6" userDrawn="1">
          <p15:clr>
            <a:srgbClr val="A4A3A4"/>
          </p15:clr>
        </p15:guide>
        <p15:guide id="2" pos="5496" userDrawn="1">
          <p15:clr>
            <a:srgbClr val="A4A3A4"/>
          </p15:clr>
        </p15:guide>
        <p15:guide id="3" pos="121" userDrawn="1">
          <p15:clr>
            <a:srgbClr val="A4A3A4"/>
          </p15:clr>
        </p15:guide>
        <p15:guide id="5" orient="horz" pos="731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orient="horz" pos="1139" userDrawn="1">
          <p15:clr>
            <a:srgbClr val="A4A3A4"/>
          </p15:clr>
        </p15:guide>
        <p15:guide id="8" pos="1209" userDrawn="1">
          <p15:clr>
            <a:srgbClr val="A4A3A4"/>
          </p15:clr>
        </p15:guide>
        <p15:guide id="9" pos="7582" userDrawn="1">
          <p15:clr>
            <a:srgbClr val="A4A3A4"/>
          </p15:clr>
        </p15:guide>
        <p15:guide id="10" orient="horz" pos="3498" userDrawn="1">
          <p15:clr>
            <a:srgbClr val="A4A3A4"/>
          </p15:clr>
        </p15:guide>
        <p15:guide id="11" orient="horz" pos="3566" userDrawn="1">
          <p15:clr>
            <a:srgbClr val="A4A3A4"/>
          </p15:clr>
        </p15:guide>
        <p15:guide id="12" pos="166" userDrawn="1">
          <p15:clr>
            <a:srgbClr val="A4A3A4"/>
          </p15:clr>
        </p15:guide>
        <p15:guide id="13" orient="horz" pos="278" userDrawn="1">
          <p15:clr>
            <a:srgbClr val="A4A3A4"/>
          </p15:clr>
        </p15:guide>
        <p15:guide id="14" orient="horz" pos="2795" userDrawn="1">
          <p15:clr>
            <a:srgbClr val="A4A3A4"/>
          </p15:clr>
        </p15:guide>
        <p15:guide id="15" orient="horz" pos="210" userDrawn="1">
          <p15:clr>
            <a:srgbClr val="A4A3A4"/>
          </p15:clr>
        </p15:guide>
        <p15:guide id="16" orient="horz" pos="1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 Спектор Станислав Викторович" initials="0ССВ" lastIdx="3" clrIdx="0">
    <p:extLst>
      <p:ext uri="{19B8F6BF-5375-455C-9EA6-DF929625EA0E}">
        <p15:presenceInfo xmlns:p15="http://schemas.microsoft.com/office/powerpoint/2012/main" userId="0 Спектор Станислав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66"/>
    <a:srgbClr val="CC3333"/>
    <a:srgbClr val="62BB46"/>
    <a:srgbClr val="4472C4"/>
    <a:srgbClr val="006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8" autoAdjust="0"/>
    <p:restoredTop sz="94675" autoAdjust="0"/>
  </p:normalViewPr>
  <p:slideViewPr>
    <p:cSldViewPr snapToGrid="0" snapToObjects="1">
      <p:cViewPr>
        <p:scale>
          <a:sx n="100" d="100"/>
          <a:sy n="100" d="100"/>
        </p:scale>
        <p:origin x="824" y="-144"/>
      </p:cViewPr>
      <p:guideLst>
        <p:guide orient="horz" pos="2636"/>
        <p:guide pos="5496"/>
        <p:guide pos="121"/>
        <p:guide orient="horz" pos="731"/>
        <p:guide orient="horz" pos="3974"/>
        <p:guide orient="horz" pos="1139"/>
        <p:guide pos="1209"/>
        <p:guide pos="7582"/>
        <p:guide orient="horz" pos="3498"/>
        <p:guide orient="horz" pos="3566"/>
        <p:guide pos="166"/>
        <p:guide orient="horz" pos="278"/>
        <p:guide orient="horz" pos="2795"/>
        <p:guide orient="horz" pos="210"/>
        <p:guide orient="horz" pos="16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2;&#1077;&#1085;&#1090;&#1088;\&#1058;&#1077;&#1085;&#1077;&#1074;&#1086;&#1081;%20&#1088;&#1099;&#1085;&#1086;&#1082;\&#1044;&#1072;&#1085;&#1085;&#1099;&#107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2;&#1077;&#1085;&#1090;&#1088;\&#1058;&#1077;&#1085;&#1077;&#1074;&#1086;&#1081;%20&#1088;&#1099;&#1085;&#1086;&#1082;\&#1044;&#1072;&#1085;&#1085;&#1099;&#1077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2;&#1077;&#1085;&#1090;&#1088;\&#1058;&#1077;&#1085;&#1077;&#1074;&#1086;&#1081;%20&#1088;&#1099;&#1085;&#1086;&#1082;\&#1044;&#1072;&#1085;&#1085;&#1099;&#107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2;&#1077;&#1085;&#1090;&#1088;\&#1058;&#1077;&#1085;&#1077;&#1074;&#1086;&#1081;%20&#1088;&#1099;&#1085;&#1086;&#1082;\&#1044;&#1072;&#1085;&#1085;&#1099;&#1077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62;&#1077;&#1085;&#1090;&#1088;\&#1058;&#1077;&#1085;&#1077;&#1074;&#1086;&#1081;%20&#1088;&#1099;&#1085;&#1086;&#1082;\&#1044;&#1072;&#1085;&#1085;&#1099;&#1077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47594050743664E-2"/>
          <c:y val="6.0601851851851872E-2"/>
          <c:w val="0.85417147856517939"/>
          <c:h val="0.6451051227983131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'Акциз и МРЦ'!$A$2</c:f>
              <c:strCache>
                <c:ptCount val="1"/>
                <c:pt idx="0">
                  <c:v>Акциз на АП выше 9%, без вина, руб./л чистого спирта</c:v>
                </c:pt>
              </c:strCache>
            </c:strRef>
          </c:tx>
          <c:spPr>
            <a:ln w="38100" cap="rnd">
              <a:solidFill>
                <a:srgbClr val="009999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МРЦ'!$B$1:$K$1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МРЦ'!$B$2:$K$2</c:f>
              <c:numCache>
                <c:formatCode>General</c:formatCode>
                <c:ptCount val="10"/>
                <c:pt idx="0">
                  <c:v>245</c:v>
                </c:pt>
                <c:pt idx="1">
                  <c:v>280</c:v>
                </c:pt>
                <c:pt idx="2">
                  <c:v>500</c:v>
                </c:pt>
                <c:pt idx="3">
                  <c:v>500</c:v>
                </c:pt>
                <c:pt idx="4">
                  <c:v>500</c:v>
                </c:pt>
                <c:pt idx="5">
                  <c:v>523</c:v>
                </c:pt>
                <c:pt idx="6">
                  <c:v>523</c:v>
                </c:pt>
                <c:pt idx="7">
                  <c:v>523</c:v>
                </c:pt>
                <c:pt idx="8">
                  <c:v>544</c:v>
                </c:pt>
                <c:pt idx="9">
                  <c:v>566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4BA-4EE8-BB3A-70F21389F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0824408"/>
        <c:axId val="920823424"/>
      </c:scatterChart>
      <c:scatterChart>
        <c:scatterStyle val="smoothMarker"/>
        <c:varyColors val="0"/>
        <c:ser>
          <c:idx val="2"/>
          <c:order val="1"/>
          <c:tx>
            <c:strRef>
              <c:f>'Акциз и МРЦ'!$A$4</c:f>
              <c:strCache>
                <c:ptCount val="1"/>
                <c:pt idx="0">
                  <c:v>Акциз на вино, руб./л готовой продукции (правая ось)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МРЦ'!$B$1:$K$1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МРЦ'!$B$4:$K$4</c:f>
              <c:numCache>
                <c:formatCode>General</c:formatCode>
                <c:ptCount val="10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18</c:v>
                </c:pt>
                <c:pt idx="6">
                  <c:v>18</c:v>
                </c:pt>
                <c:pt idx="7">
                  <c:v>18</c:v>
                </c:pt>
                <c:pt idx="8">
                  <c:v>31</c:v>
                </c:pt>
                <c:pt idx="9">
                  <c:v>32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4BA-4EE8-BB3A-70F21389FDF4}"/>
            </c:ext>
          </c:extLst>
        </c:ser>
        <c:ser>
          <c:idx val="3"/>
          <c:order val="2"/>
          <c:tx>
            <c:strRef>
              <c:f>'Акциз и МРЦ'!$A$5</c:f>
              <c:strCache>
                <c:ptCount val="1"/>
                <c:pt idx="0">
                  <c:v>Акциз на пиво до 8,6%, руб./л готовой продукции (правая ось)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МРЦ'!$B$1:$K$1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МРЦ'!$B$5:$K$5</c:f>
              <c:numCache>
                <c:formatCode>General</c:formatCode>
                <c:ptCount val="10"/>
                <c:pt idx="0">
                  <c:v>12</c:v>
                </c:pt>
                <c:pt idx="1">
                  <c:v>13</c:v>
                </c:pt>
                <c:pt idx="2">
                  <c:v>18</c:v>
                </c:pt>
                <c:pt idx="3">
                  <c:v>18</c:v>
                </c:pt>
                <c:pt idx="4">
                  <c:v>20</c:v>
                </c:pt>
                <c:pt idx="5">
                  <c:v>21</c:v>
                </c:pt>
                <c:pt idx="6">
                  <c:v>21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4BA-4EE8-BB3A-70F21389F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159544"/>
        <c:axId val="959163480"/>
      </c:scatterChart>
      <c:valAx>
        <c:axId val="920824408"/>
        <c:scaling>
          <c:orientation val="minMax"/>
          <c:max val="2022"/>
          <c:min val="201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823424"/>
        <c:crosses val="autoZero"/>
        <c:crossBetween val="midCat"/>
        <c:majorUnit val="1"/>
      </c:valAx>
      <c:valAx>
        <c:axId val="920823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0824408"/>
        <c:crosses val="autoZero"/>
        <c:crossBetween val="midCat"/>
      </c:valAx>
      <c:valAx>
        <c:axId val="959163480"/>
        <c:scaling>
          <c:orientation val="minMax"/>
          <c:min val="5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159544"/>
        <c:crosses val="max"/>
        <c:crossBetween val="midCat"/>
      </c:valAx>
      <c:valAx>
        <c:axId val="959159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591634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908782072636918"/>
          <c:w val="1"/>
          <c:h val="0.21091217927363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52150164903197E-2"/>
          <c:y val="5.3926584957146313E-2"/>
          <c:w val="0.88880496680894039"/>
          <c:h val="0.66403332740620302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'Акциз и МРЦ'!$A$25</c:f>
              <c:strCache>
                <c:ptCount val="1"/>
                <c:pt idx="0">
                  <c:v>МРЦ на водку, руб./0,5 л</c:v>
                </c:pt>
              </c:strCache>
            </c:strRef>
          </c:tx>
          <c:spPr>
            <a:ln w="38100" cap="rnd">
              <a:solidFill>
                <a:srgbClr val="009999"/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МРЦ'!$B$24:$K$24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МРЦ'!$B$25:$K$25</c:f>
              <c:numCache>
                <c:formatCode>General</c:formatCode>
                <c:ptCount val="10"/>
                <c:pt idx="0">
                  <c:v>125</c:v>
                </c:pt>
                <c:pt idx="1">
                  <c:v>170</c:v>
                </c:pt>
                <c:pt idx="2">
                  <c:v>220</c:v>
                </c:pt>
                <c:pt idx="3">
                  <c:v>185</c:v>
                </c:pt>
                <c:pt idx="4">
                  <c:v>190</c:v>
                </c:pt>
                <c:pt idx="5">
                  <c:v>205</c:v>
                </c:pt>
                <c:pt idx="6">
                  <c:v>205</c:v>
                </c:pt>
                <c:pt idx="7">
                  <c:v>215</c:v>
                </c:pt>
                <c:pt idx="8">
                  <c:v>230</c:v>
                </c:pt>
                <c:pt idx="9">
                  <c:v>243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5B4-4BE1-88A2-4D6DF8E19B9C}"/>
            </c:ext>
          </c:extLst>
        </c:ser>
        <c:ser>
          <c:idx val="1"/>
          <c:order val="1"/>
          <c:tx>
            <c:strRef>
              <c:f>'Акциз и МРЦ'!$A$26</c:f>
              <c:strCache>
                <c:ptCount val="1"/>
                <c:pt idx="0">
                  <c:v>МРЦ на коньяк, руб./0,5 л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МРЦ'!$B$24:$K$24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МРЦ'!$B$26:$K$26</c:f>
              <c:numCache>
                <c:formatCode>General</c:formatCode>
                <c:ptCount val="10"/>
                <c:pt idx="0">
                  <c:v>219</c:v>
                </c:pt>
                <c:pt idx="1">
                  <c:v>280</c:v>
                </c:pt>
                <c:pt idx="2">
                  <c:v>322</c:v>
                </c:pt>
                <c:pt idx="3">
                  <c:v>322</c:v>
                </c:pt>
                <c:pt idx="4">
                  <c:v>322</c:v>
                </c:pt>
                <c:pt idx="5">
                  <c:v>371</c:v>
                </c:pt>
                <c:pt idx="6">
                  <c:v>371</c:v>
                </c:pt>
                <c:pt idx="7">
                  <c:v>388</c:v>
                </c:pt>
                <c:pt idx="8">
                  <c:v>433</c:v>
                </c:pt>
                <c:pt idx="9">
                  <c:v>446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5B4-4BE1-88A2-4D6DF8E19B9C}"/>
            </c:ext>
          </c:extLst>
        </c:ser>
        <c:ser>
          <c:idx val="3"/>
          <c:order val="2"/>
          <c:tx>
            <c:strRef>
              <c:f>'Акциз и МРЦ'!$A$28</c:f>
              <c:strCache>
                <c:ptCount val="1"/>
                <c:pt idx="0">
                  <c:v>МРЦ на игристое вино (шампанское), руб./0,75 л</c:v>
                </c:pt>
              </c:strCache>
            </c:strRef>
          </c:tx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'Акциз и МРЦ'!$B$24:$K$24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xVal>
          <c:yVal>
            <c:numRef>
              <c:f>'Акциз и МРЦ'!$B$28:$K$28</c:f>
              <c:numCache>
                <c:formatCode>General</c:formatCode>
                <c:ptCount val="10"/>
                <c:pt idx="4">
                  <c:v>164</c:v>
                </c:pt>
                <c:pt idx="5">
                  <c:v>164</c:v>
                </c:pt>
                <c:pt idx="6">
                  <c:v>164</c:v>
                </c:pt>
                <c:pt idx="7">
                  <c:v>164</c:v>
                </c:pt>
                <c:pt idx="8">
                  <c:v>164</c:v>
                </c:pt>
                <c:pt idx="9">
                  <c:v>169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A5B4-4BE1-88A2-4D6DF8E19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111000"/>
        <c:axId val="959116248"/>
      </c:scatterChart>
      <c:valAx>
        <c:axId val="959111000"/>
        <c:scaling>
          <c:orientation val="minMax"/>
          <c:max val="2022"/>
          <c:min val="2011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116248"/>
        <c:crosses val="autoZero"/>
        <c:crossBetween val="midCat"/>
        <c:majorUnit val="1"/>
      </c:valAx>
      <c:valAx>
        <c:axId val="959116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91110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637758016255222E-2"/>
          <c:y val="0.80398043079349757"/>
          <c:w val="0.91181027540948101"/>
          <c:h val="0.19474644583873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93757406176557E-2"/>
          <c:y val="4.4715447154471545E-2"/>
          <c:w val="0.84908011878712641"/>
          <c:h val="0.68821042186799819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'Акциз и МРЦ'!$A$46</c:f>
              <c:strCache>
                <c:ptCount val="1"/>
                <c:pt idx="0">
                  <c:v>МРЦ на водку, руб./0,5 л водки (правая ось)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МРЦ'!$B$46:$J$46</c:f>
              <c:numCache>
                <c:formatCode>General</c:formatCode>
                <c:ptCount val="9"/>
                <c:pt idx="0">
                  <c:v>125</c:v>
                </c:pt>
                <c:pt idx="1">
                  <c:v>170</c:v>
                </c:pt>
                <c:pt idx="2">
                  <c:v>220</c:v>
                </c:pt>
                <c:pt idx="3">
                  <c:v>185</c:v>
                </c:pt>
                <c:pt idx="4">
                  <c:v>190</c:v>
                </c:pt>
                <c:pt idx="5">
                  <c:v>205</c:v>
                </c:pt>
                <c:pt idx="6">
                  <c:v>205</c:v>
                </c:pt>
                <c:pt idx="7">
                  <c:v>215</c:v>
                </c:pt>
                <c:pt idx="8">
                  <c:v>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7-4AA6-8D0B-7F189D71531F}"/>
            </c:ext>
          </c:extLst>
        </c:ser>
        <c:ser>
          <c:idx val="3"/>
          <c:order val="2"/>
          <c:tx>
            <c:strRef>
              <c:f>'Акциз и МРЦ'!$A$47</c:f>
              <c:strCache>
                <c:ptCount val="1"/>
                <c:pt idx="0">
                  <c:v>МРЦ на коньяк, руб./0,5 л коньяка (правая ось)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МРЦ'!$B$47:$J$47</c:f>
              <c:numCache>
                <c:formatCode>General</c:formatCode>
                <c:ptCount val="9"/>
                <c:pt idx="0">
                  <c:v>219</c:v>
                </c:pt>
                <c:pt idx="1">
                  <c:v>280</c:v>
                </c:pt>
                <c:pt idx="2">
                  <c:v>322</c:v>
                </c:pt>
                <c:pt idx="3">
                  <c:v>322</c:v>
                </c:pt>
                <c:pt idx="4">
                  <c:v>322</c:v>
                </c:pt>
                <c:pt idx="5">
                  <c:v>371</c:v>
                </c:pt>
                <c:pt idx="6">
                  <c:v>371</c:v>
                </c:pt>
                <c:pt idx="7">
                  <c:v>388</c:v>
                </c:pt>
                <c:pt idx="8">
                  <c:v>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7-4AA6-8D0B-7F189D715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05113144"/>
        <c:axId val="605119704"/>
      </c:barChart>
      <c:lineChart>
        <c:grouping val="standard"/>
        <c:varyColors val="0"/>
        <c:ser>
          <c:idx val="0"/>
          <c:order val="0"/>
          <c:tx>
            <c:strRef>
              <c:f>'Акциз и МРЦ'!$A$44</c:f>
              <c:strCache>
                <c:ptCount val="1"/>
                <c:pt idx="0">
                  <c:v>Производство, млн дал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2"/>
            <c:marker>
              <c:symbol val="triangle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7F7-4AA6-8D0B-7F189D71531F}"/>
              </c:ext>
            </c:extLst>
          </c:dPt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МРЦ'!$B$44:$J$44</c:f>
              <c:numCache>
                <c:formatCode>0.00</c:formatCode>
                <c:ptCount val="9"/>
                <c:pt idx="0">
                  <c:v>139.83433000000002</c:v>
                </c:pt>
                <c:pt idx="1">
                  <c:v>125.88646999999999</c:v>
                </c:pt>
                <c:pt idx="2">
                  <c:v>97.425690000000017</c:v>
                </c:pt>
                <c:pt idx="3">
                  <c:v>87.236170000000016</c:v>
                </c:pt>
                <c:pt idx="4">
                  <c:v>95.821010000000001</c:v>
                </c:pt>
                <c:pt idx="5" formatCode="#,##0.00">
                  <c:v>97.573261000000002</c:v>
                </c:pt>
                <c:pt idx="6" formatCode="#,##0.00">
                  <c:v>97.144974000000005</c:v>
                </c:pt>
                <c:pt idx="7" formatCode="#,##0.00">
                  <c:v>104.915965</c:v>
                </c:pt>
                <c:pt idx="8" formatCode="#,##0.00">
                  <c:v>102.154731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F7-4AA6-8D0B-7F189D71531F}"/>
            </c:ext>
          </c:extLst>
        </c:ser>
        <c:ser>
          <c:idx val="4"/>
          <c:order val="3"/>
          <c:tx>
            <c:strRef>
              <c:f>'Акциз и МРЦ'!$A$48</c:f>
              <c:strCache>
                <c:ptCount val="1"/>
                <c:pt idx="0">
                  <c:v>Розничные продажи, млн дал</c:v>
                </c:pt>
              </c:strCache>
            </c:strRef>
          </c:tx>
          <c:spPr>
            <a:ln w="38100" cap="rnd">
              <a:solidFill>
                <a:srgbClr val="009999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МРЦ'!$B$48:$J$48</c:f>
              <c:numCache>
                <c:formatCode>General</c:formatCode>
                <c:ptCount val="9"/>
                <c:pt idx="0">
                  <c:v>156.1</c:v>
                </c:pt>
                <c:pt idx="1">
                  <c:v>137.69999999999999</c:v>
                </c:pt>
                <c:pt idx="2">
                  <c:v>117.9</c:v>
                </c:pt>
                <c:pt idx="3">
                  <c:v>102.86999999999999</c:v>
                </c:pt>
                <c:pt idx="4">
                  <c:v>102.4</c:v>
                </c:pt>
                <c:pt idx="5" formatCode="#,##0.00">
                  <c:v>89.529081000000005</c:v>
                </c:pt>
                <c:pt idx="6" formatCode="#,##0.00">
                  <c:v>97.339002999999991</c:v>
                </c:pt>
                <c:pt idx="7" formatCode="#,##0.00">
                  <c:v>98.893892999999991</c:v>
                </c:pt>
                <c:pt idx="8" formatCode="#,##0.00">
                  <c:v>103.27232600000001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F7-4AA6-8D0B-7F189D7153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5091824"/>
        <c:axId val="605092808"/>
      </c:lineChart>
      <c:catAx>
        <c:axId val="60509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092808"/>
        <c:crosses val="autoZero"/>
        <c:auto val="1"/>
        <c:lblAlgn val="ctr"/>
        <c:lblOffset val="100"/>
        <c:noMultiLvlLbl val="0"/>
      </c:catAx>
      <c:valAx>
        <c:axId val="605092808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091824"/>
        <c:crosses val="autoZero"/>
        <c:crossBetween val="between"/>
      </c:valAx>
      <c:valAx>
        <c:axId val="6051197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5113144"/>
        <c:crosses val="max"/>
        <c:crossBetween val="between"/>
      </c:valAx>
      <c:catAx>
        <c:axId val="605113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05119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330094109473229"/>
          <c:w val="0.9990771931846687"/>
          <c:h val="0.16669899494270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93757406176557E-2"/>
          <c:y val="4.4715447154471545E-2"/>
          <c:w val="0.84908011878712641"/>
          <c:h val="0.6666557054717012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'Акциз и МРЦ'!$A$52</c:f>
              <c:strCache>
                <c:ptCount val="1"/>
                <c:pt idx="0">
                  <c:v>Производство винодельческой продукции - Эк+ Им, млн дал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МРЦ'!$B$52:$J$52</c:f>
              <c:numCache>
                <c:formatCode>General</c:formatCode>
                <c:ptCount val="9"/>
                <c:pt idx="0">
                  <c:v>78.767331200000001</c:v>
                </c:pt>
                <c:pt idx="1">
                  <c:v>85.983021899999997</c:v>
                </c:pt>
                <c:pt idx="2">
                  <c:v>82.862615300000002</c:v>
                </c:pt>
                <c:pt idx="3">
                  <c:v>81.333808399999995</c:v>
                </c:pt>
                <c:pt idx="4">
                  <c:v>71.986281099999999</c:v>
                </c:pt>
                <c:pt idx="5" formatCode="_-* #\ ##0.00\ _₽_-;\-* #\ ##0.00\ _₽_-;_-* &quot;-&quot;??\ _₽_-;_-@_-">
                  <c:v>108.16591100000001</c:v>
                </c:pt>
                <c:pt idx="6" formatCode="_-* #\ ##0.00\ _₽_-;\-* #\ ##0.00\ _₽_-;_-* &quot;-&quot;??\ _₽_-;_-@_-">
                  <c:v>107.15270030000001</c:v>
                </c:pt>
                <c:pt idx="7" formatCode="_-* #\ ##0.00\ _₽_-;\-* #\ ##0.00\ _₽_-;_-* &quot;-&quot;??\ _₽_-;_-@_-">
                  <c:v>132.034244</c:v>
                </c:pt>
                <c:pt idx="8" formatCode="_-* #\ ##0.00\ _₽_-;\-* #\ ##0.00\ _₽_-;_-* &quot;-&quot;??\ _₽_-;_-@_-">
                  <c:v>98.157702599999993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2-49FD-8301-C7A7E1DDBD38}"/>
            </c:ext>
          </c:extLst>
        </c:ser>
        <c:ser>
          <c:idx val="0"/>
          <c:order val="1"/>
          <c:tx>
            <c:strRef>
              <c:f>'Акциз и МРЦ'!$A$51</c:f>
              <c:strCache>
                <c:ptCount val="1"/>
                <c:pt idx="0">
                  <c:v>Производство СаП* - Эк+ Им, млн дал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E42-49FD-8301-C7A7E1DDBD38}"/>
              </c:ext>
            </c:extLst>
          </c:dPt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МРЦ'!$B$51:$J$51</c:f>
              <c:numCache>
                <c:formatCode>0.00</c:formatCode>
                <c:ptCount val="9"/>
                <c:pt idx="0">
                  <c:v>20.543099999999999</c:v>
                </c:pt>
                <c:pt idx="1">
                  <c:v>26.278169999999999</c:v>
                </c:pt>
                <c:pt idx="2">
                  <c:v>17.14189</c:v>
                </c:pt>
                <c:pt idx="3">
                  <c:v>9.5180199999999981</c:v>
                </c:pt>
                <c:pt idx="4">
                  <c:v>6.6977000000000011</c:v>
                </c:pt>
                <c:pt idx="5" formatCode="#,##0.00">
                  <c:v>6.4365249999999996</c:v>
                </c:pt>
                <c:pt idx="6" formatCode="#,##0.00">
                  <c:v>6.7615110000000005</c:v>
                </c:pt>
                <c:pt idx="7" formatCode="#,##0.00">
                  <c:v>7.6430050000000005</c:v>
                </c:pt>
                <c:pt idx="8" formatCode="#,##0.00">
                  <c:v>9.5507540000000013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42-49FD-8301-C7A7E1DDB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9264544"/>
        <c:axId val="459260232"/>
      </c:barChart>
      <c:lineChart>
        <c:grouping val="standard"/>
        <c:varyColors val="0"/>
        <c:ser>
          <c:idx val="4"/>
          <c:order val="2"/>
          <c:tx>
            <c:strRef>
              <c:f>'Акциз и МРЦ'!$A$55</c:f>
              <c:strCache>
                <c:ptCount val="1"/>
                <c:pt idx="0">
                  <c:v>Розничные продажи, всего млн дал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'Акциз и МРЦ'!$B$43:$J$43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МРЦ'!$B$55:$J$55</c:f>
              <c:numCache>
                <c:formatCode>#\ ##0.0000</c:formatCode>
                <c:ptCount val="9"/>
                <c:pt idx="0">
                  <c:v>200.1</c:v>
                </c:pt>
                <c:pt idx="1">
                  <c:v>119.6</c:v>
                </c:pt>
                <c:pt idx="2">
                  <c:v>109.49999999999999</c:v>
                </c:pt>
                <c:pt idx="3">
                  <c:v>93.65</c:v>
                </c:pt>
                <c:pt idx="4">
                  <c:v>89.3</c:v>
                </c:pt>
                <c:pt idx="5" formatCode="#,##0.00">
                  <c:v>115.43730299999999</c:v>
                </c:pt>
                <c:pt idx="6" formatCode="#,##0.00">
                  <c:v>119.73933599999999</c:v>
                </c:pt>
                <c:pt idx="7" formatCode="#,##0.00">
                  <c:v>119.72467399999999</c:v>
                </c:pt>
                <c:pt idx="8" formatCode="#,##0.00">
                  <c:v>116.64256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42-49FD-8301-C7A7E1DDBD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9264544"/>
        <c:axId val="459260232"/>
      </c:lineChart>
      <c:catAx>
        <c:axId val="45926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260232"/>
        <c:crosses val="autoZero"/>
        <c:auto val="1"/>
        <c:lblAlgn val="ctr"/>
        <c:lblOffset val="100"/>
        <c:noMultiLvlLbl val="0"/>
      </c:catAx>
      <c:valAx>
        <c:axId val="459260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2645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0883265819444083"/>
          <c:w val="0.99909019343445271"/>
          <c:h val="0.166698994942705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82389716506736E-2"/>
          <c:y val="3.4236220472440945E-2"/>
          <c:w val="0.86788019670013239"/>
          <c:h val="0.69892366579177612"/>
        </c:manualLayout>
      </c:layout>
      <c:lineChart>
        <c:grouping val="standard"/>
        <c:varyColors val="0"/>
        <c:ser>
          <c:idx val="0"/>
          <c:order val="0"/>
          <c:tx>
            <c:strRef>
              <c:f>'Акциз и МРЦ'!$A$59</c:f>
              <c:strCache>
                <c:ptCount val="1"/>
                <c:pt idx="0">
                  <c:v>Производство-Эк+Им, млн дал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7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</c:marker>
          <c:cat>
            <c:numRef>
              <c:f>'Акциз и МРЦ'!$B$58:$J$58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МРЦ'!$B$59:$J$59</c:f>
              <c:numCache>
                <c:formatCode>0.00</c:formatCode>
                <c:ptCount val="9"/>
                <c:pt idx="0">
                  <c:v>985.3500211999999</c:v>
                </c:pt>
                <c:pt idx="1">
                  <c:v>907.29269189999991</c:v>
                </c:pt>
                <c:pt idx="2">
                  <c:v>843.23703529999989</c:v>
                </c:pt>
                <c:pt idx="3">
                  <c:v>798.05456839999988</c:v>
                </c:pt>
                <c:pt idx="4">
                  <c:v>792.79237109999985</c:v>
                </c:pt>
                <c:pt idx="5" formatCode="#,##0.00">
                  <c:v>786.58979499999998</c:v>
                </c:pt>
                <c:pt idx="6" formatCode="#,##0.00">
                  <c:v>791.55131029999995</c:v>
                </c:pt>
                <c:pt idx="7" formatCode="#,##0.00">
                  <c:v>806.87381500000004</c:v>
                </c:pt>
                <c:pt idx="8" formatCode="#,##0.00">
                  <c:v>805.76700460000006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6E-4B99-94E9-B7621DFB8AAF}"/>
            </c:ext>
          </c:extLst>
        </c:ser>
        <c:ser>
          <c:idx val="2"/>
          <c:order val="1"/>
          <c:tx>
            <c:strRef>
              <c:f>'Акциз и МРЦ'!$A$61</c:f>
              <c:strCache>
                <c:ptCount val="1"/>
                <c:pt idx="0">
                  <c:v>Розничные продажи,  млн дал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'Акциз и МРЦ'!$B$58:$J$58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'Акциз и МРЦ'!$B$61:$J$61</c:f>
              <c:numCache>
                <c:formatCode>#\ ##0.0000</c:formatCode>
                <c:ptCount val="9"/>
                <c:pt idx="0">
                  <c:v>1017.5</c:v>
                </c:pt>
                <c:pt idx="1">
                  <c:v>984.2</c:v>
                </c:pt>
                <c:pt idx="2">
                  <c:v>895.9</c:v>
                </c:pt>
                <c:pt idx="3">
                  <c:v>810.22</c:v>
                </c:pt>
                <c:pt idx="4">
                  <c:v>780.6</c:v>
                </c:pt>
                <c:pt idx="5" formatCode="#,##0.00">
                  <c:v>723.77726699999994</c:v>
                </c:pt>
                <c:pt idx="6" formatCode="#,##0.00">
                  <c:v>732.65024100000005</c:v>
                </c:pt>
                <c:pt idx="7" formatCode="#,##0.00">
                  <c:v>721.800657</c:v>
                </c:pt>
                <c:pt idx="8" formatCode="#,##0.00">
                  <c:v>748.72423800000001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6E-4B99-94E9-B7621DFB8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9270424"/>
        <c:axId val="459271992"/>
      </c:lineChart>
      <c:catAx>
        <c:axId val="459270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271992"/>
        <c:crosses val="autoZero"/>
        <c:auto val="1"/>
        <c:lblAlgn val="ctr"/>
        <c:lblOffset val="100"/>
        <c:noMultiLvlLbl val="0"/>
      </c:catAx>
      <c:valAx>
        <c:axId val="459271992"/>
        <c:scaling>
          <c:orientation val="minMax"/>
          <c:max val="1100"/>
          <c:min val="60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27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64086591533E-2"/>
          <c:y val="0.83528980752405957"/>
          <c:w val="0.89999995211545536"/>
          <c:h val="5.35990813648293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0.89218</cdr:x>
      <cdr:y>0.73609</cdr:y>
    </cdr:from>
    <cdr:to>
      <cdr:x>0.96836</cdr:x>
      <cdr:y>0.79423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EC6AD964-846B-4D33-B4BB-62F15764396F}"/>
            </a:ext>
          </a:extLst>
        </cdr:cNvPr>
        <cdr:cNvSpPr/>
      </cdr:nvSpPr>
      <cdr:spPr>
        <a:xfrm xmlns:a="http://schemas.openxmlformats.org/drawingml/2006/main">
          <a:off x="4086133" y="2437165"/>
          <a:ext cx="348916" cy="1925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0.04098</cdr:x>
      <cdr:y>0.74681</cdr:y>
    </cdr:from>
    <cdr:to>
      <cdr:x>0.11716</cdr:x>
      <cdr:y>0.79966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DF7CACB2-8551-4D34-B74E-3D169CD30591}"/>
            </a:ext>
          </a:extLst>
        </cdr:cNvPr>
        <cdr:cNvSpPr/>
      </cdr:nvSpPr>
      <cdr:spPr>
        <a:xfrm xmlns:a="http://schemas.openxmlformats.org/drawingml/2006/main">
          <a:off x="187675" y="2472653"/>
          <a:ext cx="348916" cy="1750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0.90463</cdr:x>
      <cdr:y>0.74162</cdr:y>
    </cdr:from>
    <cdr:to>
      <cdr:x>0.98081</cdr:x>
      <cdr:y>0.79983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F56B884B-20AB-4B80-946E-CB822D84B456}"/>
            </a:ext>
          </a:extLst>
        </cdr:cNvPr>
        <cdr:cNvSpPr/>
      </cdr:nvSpPr>
      <cdr:spPr>
        <a:xfrm xmlns:a="http://schemas.openxmlformats.org/drawingml/2006/main">
          <a:off x="4143154" y="2452401"/>
          <a:ext cx="348916" cy="1925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0.0539</cdr:x>
      <cdr:y>0.74357</cdr:y>
    </cdr:from>
    <cdr:to>
      <cdr:x>0.13008</cdr:x>
      <cdr:y>0.80179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2156E7A9-89EB-4FD8-A152-E7B8E709D64A}"/>
            </a:ext>
          </a:extLst>
        </cdr:cNvPr>
        <cdr:cNvSpPr/>
      </cdr:nvSpPr>
      <cdr:spPr>
        <a:xfrm xmlns:a="http://schemas.openxmlformats.org/drawingml/2006/main">
          <a:off x="246866" y="2458868"/>
          <a:ext cx="348916" cy="1925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808C5-7CBF-514A-812F-7C99627C7AFB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64324B-979A-CB44-ABDB-45AA7A00B5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333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86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538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050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74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увеличилось число смертей от причин, связанных со злоупотреблением алкогольной продукции, рекордно выросло количество поисковых запросов на покупку самогонных аппаратов в Интернете, продолжает расти спрос на дистанционную покупку алкогольной продукции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17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39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4A8F"/>
              </a:buClr>
              <a:buFont typeface="Wingdings" pitchFamily="2" charset="2"/>
              <a:buChar char=""/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90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4A8F"/>
              </a:buClr>
              <a:buFont typeface="Wingdings" pitchFamily="2" charset="2"/>
              <a:buChar char=""/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52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Clr>
                <a:srgbClr val="004A8F"/>
              </a:buClr>
              <a:buFont typeface="Wingdings" pitchFamily="2" charset="2"/>
              <a:buChar char=""/>
            </a:pP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63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044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99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64324B-979A-CB44-ABDB-45AA7A00B5A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952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F1C8F-E432-F14B-A070-5719BA31F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F8DD2C-AD78-BC43-83E2-2F37D6C74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1A898F-A61C-7049-A513-D5C0B118B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B005-B770-4ACE-BDB3-D5A03F77E1DE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021E02-730C-B54E-8E6F-54095188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050AC-11B7-F04B-AC8A-440FCB2E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2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3FE68-903A-E949-8366-6E1A6694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70C031-29F8-7249-916C-2995BE7CA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7554CA-DFBC-9C46-AC49-D1D622053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8032-6F23-4685-9803-C2746E8F6756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2E9F7-2940-3444-AD95-01A2C04E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C99B16-9C60-764A-8570-702432C0C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27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B89E560-E1FF-424A-9678-5C5D12E0D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F82D81-35E1-D94C-B5E6-644D9F6DB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8DA645-65A6-3440-B226-A95AA1CBA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3FF6-7FEF-4B7F-BB0B-C9CFE56F9F6F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BA9A4-78AB-A448-B467-3E7656F6F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7CA482-3C86-6F42-875A-194291E5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9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1">
    <p:bg>
      <p:bgPr>
        <a:solidFill>
          <a:srgbClr val="E8E8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F3E4EBB-EB8D-194E-A708-BC268840C13B}"/>
              </a:ext>
            </a:extLst>
          </p:cNvPr>
          <p:cNvSpPr/>
          <p:nvPr/>
        </p:nvSpPr>
        <p:spPr>
          <a:xfrm>
            <a:off x="1768" y="0"/>
            <a:ext cx="6284732" cy="6858000"/>
          </a:xfrm>
          <a:prstGeom prst="rect">
            <a:avLst/>
          </a:prstGeom>
          <a:solidFill>
            <a:srgbClr val="171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1D5C8C7C-7ACF-7A40-8A74-861736CB78B4}"/>
              </a:ext>
            </a:extLst>
          </p:cNvPr>
          <p:cNvSpPr/>
          <p:nvPr/>
        </p:nvSpPr>
        <p:spPr>
          <a:xfrm rot="16200000" flipV="1">
            <a:off x="8821822" y="3493675"/>
            <a:ext cx="4112773" cy="2638097"/>
          </a:xfrm>
          <a:custGeom>
            <a:avLst/>
            <a:gdLst>
              <a:gd name="connsiteX0" fmla="*/ 4112773 w 4112773"/>
              <a:gd name="connsiteY0" fmla="*/ 0 h 2638097"/>
              <a:gd name="connsiteX1" fmla="*/ 0 w 4112773"/>
              <a:gd name="connsiteY1" fmla="*/ 0 h 2638097"/>
              <a:gd name="connsiteX2" fmla="*/ 1 w 4112773"/>
              <a:gd name="connsiteY2" fmla="*/ 2638097 h 2638097"/>
              <a:gd name="connsiteX3" fmla="*/ 3663453 w 4112773"/>
              <a:gd name="connsiteY3" fmla="*/ 2638096 h 2638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2773" h="2638097">
                <a:moveTo>
                  <a:pt x="4112773" y="0"/>
                </a:moveTo>
                <a:lnTo>
                  <a:pt x="0" y="0"/>
                </a:lnTo>
                <a:lnTo>
                  <a:pt x="1" y="2638097"/>
                </a:lnTo>
                <a:lnTo>
                  <a:pt x="3663453" y="2638096"/>
                </a:lnTo>
                <a:close/>
              </a:path>
            </a:pathLst>
          </a:custGeom>
          <a:solidFill>
            <a:srgbClr val="25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8129F2E2-A88F-F84F-B835-940C7B1E7882}"/>
              </a:ext>
            </a:extLst>
          </p:cNvPr>
          <p:cNvSpPr/>
          <p:nvPr/>
        </p:nvSpPr>
        <p:spPr>
          <a:xfrm rot="16200000" flipV="1">
            <a:off x="5976982" y="3286712"/>
            <a:ext cx="3659023" cy="3505773"/>
          </a:xfrm>
          <a:custGeom>
            <a:avLst/>
            <a:gdLst>
              <a:gd name="connsiteX0" fmla="*/ 3659023 w 3659023"/>
              <a:gd name="connsiteY0" fmla="*/ 0 h 3505773"/>
              <a:gd name="connsiteX1" fmla="*/ 0 w 3659023"/>
              <a:gd name="connsiteY1" fmla="*/ 0 h 3505773"/>
              <a:gd name="connsiteX2" fmla="*/ 1 w 3659023"/>
              <a:gd name="connsiteY2" fmla="*/ 3505773 h 3505773"/>
              <a:gd name="connsiteX3" fmla="*/ 3061920 w 3659023"/>
              <a:gd name="connsiteY3" fmla="*/ 3505773 h 3505773"/>
              <a:gd name="connsiteX4" fmla="*/ 3659023 w 3659023"/>
              <a:gd name="connsiteY4" fmla="*/ 0 h 3505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9023" h="3505773">
                <a:moveTo>
                  <a:pt x="3659023" y="0"/>
                </a:moveTo>
                <a:lnTo>
                  <a:pt x="0" y="0"/>
                </a:lnTo>
                <a:lnTo>
                  <a:pt x="1" y="3505773"/>
                </a:lnTo>
                <a:lnTo>
                  <a:pt x="3061920" y="3505773"/>
                </a:lnTo>
                <a:lnTo>
                  <a:pt x="3659023" y="0"/>
                </a:lnTo>
                <a:close/>
              </a:path>
            </a:pathLst>
          </a:custGeom>
          <a:solidFill>
            <a:srgbClr val="F5A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BE3CB566-8721-8647-BB33-1DD338139594}"/>
              </a:ext>
            </a:extLst>
          </p:cNvPr>
          <p:cNvSpPr/>
          <p:nvPr/>
        </p:nvSpPr>
        <p:spPr>
          <a:xfrm rot="16200000" flipV="1">
            <a:off x="3666884" y="4482170"/>
            <a:ext cx="1904195" cy="2869686"/>
          </a:xfrm>
          <a:custGeom>
            <a:avLst/>
            <a:gdLst>
              <a:gd name="connsiteX0" fmla="*/ 1904195 w 1904195"/>
              <a:gd name="connsiteY0" fmla="*/ 0 h 2869686"/>
              <a:gd name="connsiteX1" fmla="*/ 0 w 1904195"/>
              <a:gd name="connsiteY1" fmla="*/ 0 h 2869686"/>
              <a:gd name="connsiteX2" fmla="*/ 0 w 1904195"/>
              <a:gd name="connsiteY2" fmla="*/ 2869686 h 2869686"/>
              <a:gd name="connsiteX3" fmla="*/ 1385930 w 1904195"/>
              <a:gd name="connsiteY3" fmla="*/ 2869686 h 2869686"/>
              <a:gd name="connsiteX4" fmla="*/ 1904195 w 1904195"/>
              <a:gd name="connsiteY4" fmla="*/ 0 h 286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4195" h="2869686">
                <a:moveTo>
                  <a:pt x="1904195" y="0"/>
                </a:moveTo>
                <a:lnTo>
                  <a:pt x="0" y="0"/>
                </a:lnTo>
                <a:lnTo>
                  <a:pt x="0" y="2869686"/>
                </a:lnTo>
                <a:lnTo>
                  <a:pt x="1385930" y="2869686"/>
                </a:lnTo>
                <a:lnTo>
                  <a:pt x="1904195" y="0"/>
                </a:lnTo>
                <a:close/>
              </a:path>
            </a:pathLst>
          </a:custGeom>
          <a:solidFill>
            <a:srgbClr val="D538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BB97FE-ACB4-7947-9A79-678532F25420}"/>
              </a:ext>
            </a:extLst>
          </p:cNvPr>
          <p:cNvCxnSpPr>
            <a:cxnSpLocks/>
          </p:cNvCxnSpPr>
          <p:nvPr/>
        </p:nvCxnSpPr>
        <p:spPr>
          <a:xfrm>
            <a:off x="519964" y="1977446"/>
            <a:ext cx="11047421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2F8046-E18F-304A-94C9-5E9DB8C4CC39}"/>
              </a:ext>
            </a:extLst>
          </p:cNvPr>
          <p:cNvCxnSpPr>
            <a:cxnSpLocks/>
          </p:cNvCxnSpPr>
          <p:nvPr/>
        </p:nvCxnSpPr>
        <p:spPr>
          <a:xfrm>
            <a:off x="520069" y="4556020"/>
            <a:ext cx="11047421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8BA4EBAB-593D-D146-BC57-FD4A5F70AB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720" y="989297"/>
            <a:ext cx="2142627" cy="662266"/>
          </a:xfrm>
          <a:prstGeom prst="rect">
            <a:avLst/>
          </a:prstGeom>
        </p:spPr>
      </p:pic>
      <p:sp>
        <p:nvSpPr>
          <p:cNvPr id="9" name="Title 7">
            <a:extLst>
              <a:ext uri="{FF2B5EF4-FFF2-40B4-BE49-F238E27FC236}">
                <a16:creationId xmlns:a16="http://schemas.microsoft.com/office/drawing/2014/main" id="{1F174F76-79D2-704D-8B6F-8BDC2FEED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64" y="4569083"/>
            <a:ext cx="11047421" cy="1810501"/>
          </a:xfrm>
        </p:spPr>
        <p:txBody>
          <a:bodyPr tIns="0" bIns="0">
            <a:noAutofit/>
          </a:bodyPr>
          <a:lstStyle>
            <a:lvl1pPr>
              <a:lnSpc>
                <a:spcPts val="3980"/>
              </a:lnSpc>
              <a:defRPr sz="4400" b="1" i="0">
                <a:solidFill>
                  <a:schemeClr val="bg1"/>
                </a:solidFill>
                <a:latin typeface="Raleway" pitchFamily="2" charset="77"/>
              </a:defRPr>
            </a:lvl1pPr>
          </a:lstStyle>
          <a:p>
            <a:r>
              <a:rPr lang="ru-RU"/>
              <a:t>Заголовок </a:t>
            </a:r>
            <a:br>
              <a:rPr lang="ru-RU"/>
            </a:br>
            <a:r>
              <a:rPr lang="ru-RU"/>
              <a:t>презентации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60E396-B81D-9946-806B-1B35DCC5A7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700" y="3708400"/>
            <a:ext cx="11047413" cy="847725"/>
          </a:xfrm>
          <a:prstGeom prst="rect">
            <a:avLst/>
          </a:prstGeom>
        </p:spPr>
        <p:txBody>
          <a:bodyPr/>
          <a:lstStyle>
            <a:lvl1pPr marL="0">
              <a:spcBef>
                <a:spcPts val="0"/>
              </a:spcBef>
              <a:buNone/>
              <a:defRPr lang="en-RU" sz="2400" b="1" i="0" kern="1200" dirty="0">
                <a:solidFill>
                  <a:schemeClr val="bg1"/>
                </a:solidFill>
                <a:latin typeface="Raleway Medium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ru-RU"/>
              <a:t>Заголовок </a:t>
            </a:r>
          </a:p>
          <a:p>
            <a:pPr lvl="0"/>
            <a:r>
              <a:rPr lang="ru-RU"/>
              <a:t>презентации</a:t>
            </a:r>
            <a:endParaRPr lang="en-R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7BC082-C9FA-4667-A9BD-FCE7F00F57D6}"/>
              </a:ext>
            </a:extLst>
          </p:cNvPr>
          <p:cNvSpPr/>
          <p:nvPr userDrawn="1"/>
        </p:nvSpPr>
        <p:spPr>
          <a:xfrm>
            <a:off x="1768" y="0"/>
            <a:ext cx="12190232" cy="6858000"/>
          </a:xfrm>
          <a:prstGeom prst="rect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6" name="Freeform 34">
            <a:extLst>
              <a:ext uri="{FF2B5EF4-FFF2-40B4-BE49-F238E27FC236}">
                <a16:creationId xmlns:a16="http://schemas.microsoft.com/office/drawing/2014/main" id="{22BA93FE-D354-4DAA-BDCE-1FCA563628F8}"/>
              </a:ext>
            </a:extLst>
          </p:cNvPr>
          <p:cNvSpPr/>
          <p:nvPr userDrawn="1"/>
        </p:nvSpPr>
        <p:spPr>
          <a:xfrm rot="16200000" flipV="1">
            <a:off x="8821822" y="3493675"/>
            <a:ext cx="4112773" cy="2638097"/>
          </a:xfrm>
          <a:custGeom>
            <a:avLst/>
            <a:gdLst>
              <a:gd name="connsiteX0" fmla="*/ 4112773 w 4112773"/>
              <a:gd name="connsiteY0" fmla="*/ 0 h 2638097"/>
              <a:gd name="connsiteX1" fmla="*/ 0 w 4112773"/>
              <a:gd name="connsiteY1" fmla="*/ 0 h 2638097"/>
              <a:gd name="connsiteX2" fmla="*/ 1 w 4112773"/>
              <a:gd name="connsiteY2" fmla="*/ 2638097 h 2638097"/>
              <a:gd name="connsiteX3" fmla="*/ 3663453 w 4112773"/>
              <a:gd name="connsiteY3" fmla="*/ 2638096 h 2638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2773" h="2638097">
                <a:moveTo>
                  <a:pt x="4112773" y="0"/>
                </a:moveTo>
                <a:lnTo>
                  <a:pt x="0" y="0"/>
                </a:lnTo>
                <a:lnTo>
                  <a:pt x="1" y="2638097"/>
                </a:lnTo>
                <a:lnTo>
                  <a:pt x="3663453" y="263809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sp>
        <p:nvSpPr>
          <p:cNvPr id="17" name="Freeform 32">
            <a:extLst>
              <a:ext uri="{FF2B5EF4-FFF2-40B4-BE49-F238E27FC236}">
                <a16:creationId xmlns:a16="http://schemas.microsoft.com/office/drawing/2014/main" id="{1D21F63D-8F0C-40ED-9797-38114B739F23}"/>
              </a:ext>
            </a:extLst>
          </p:cNvPr>
          <p:cNvSpPr/>
          <p:nvPr userDrawn="1"/>
        </p:nvSpPr>
        <p:spPr>
          <a:xfrm rot="16200000" flipV="1">
            <a:off x="5976982" y="3286712"/>
            <a:ext cx="3659023" cy="3505773"/>
          </a:xfrm>
          <a:custGeom>
            <a:avLst/>
            <a:gdLst>
              <a:gd name="connsiteX0" fmla="*/ 3659023 w 3659023"/>
              <a:gd name="connsiteY0" fmla="*/ 0 h 3505773"/>
              <a:gd name="connsiteX1" fmla="*/ 0 w 3659023"/>
              <a:gd name="connsiteY1" fmla="*/ 0 h 3505773"/>
              <a:gd name="connsiteX2" fmla="*/ 1 w 3659023"/>
              <a:gd name="connsiteY2" fmla="*/ 3505773 h 3505773"/>
              <a:gd name="connsiteX3" fmla="*/ 3061920 w 3659023"/>
              <a:gd name="connsiteY3" fmla="*/ 3505773 h 3505773"/>
              <a:gd name="connsiteX4" fmla="*/ 3659023 w 3659023"/>
              <a:gd name="connsiteY4" fmla="*/ 0 h 3505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9023" h="3505773">
                <a:moveTo>
                  <a:pt x="3659023" y="0"/>
                </a:moveTo>
                <a:lnTo>
                  <a:pt x="0" y="0"/>
                </a:lnTo>
                <a:lnTo>
                  <a:pt x="1" y="3505773"/>
                </a:lnTo>
                <a:lnTo>
                  <a:pt x="3061920" y="3505773"/>
                </a:lnTo>
                <a:lnTo>
                  <a:pt x="3659023" y="0"/>
                </a:lnTo>
                <a:close/>
              </a:path>
            </a:pathLst>
          </a:custGeom>
          <a:solidFill>
            <a:srgbClr val="F5A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sp>
        <p:nvSpPr>
          <p:cNvPr id="20" name="Freeform 24">
            <a:extLst>
              <a:ext uri="{FF2B5EF4-FFF2-40B4-BE49-F238E27FC236}">
                <a16:creationId xmlns:a16="http://schemas.microsoft.com/office/drawing/2014/main" id="{C94E31ED-CBFD-4E8A-8403-EC960038B1A6}"/>
              </a:ext>
            </a:extLst>
          </p:cNvPr>
          <p:cNvSpPr/>
          <p:nvPr userDrawn="1"/>
        </p:nvSpPr>
        <p:spPr>
          <a:xfrm rot="16200000" flipV="1">
            <a:off x="3666884" y="4482170"/>
            <a:ext cx="1904195" cy="2869686"/>
          </a:xfrm>
          <a:custGeom>
            <a:avLst/>
            <a:gdLst>
              <a:gd name="connsiteX0" fmla="*/ 1904195 w 1904195"/>
              <a:gd name="connsiteY0" fmla="*/ 0 h 2869686"/>
              <a:gd name="connsiteX1" fmla="*/ 0 w 1904195"/>
              <a:gd name="connsiteY1" fmla="*/ 0 h 2869686"/>
              <a:gd name="connsiteX2" fmla="*/ 0 w 1904195"/>
              <a:gd name="connsiteY2" fmla="*/ 2869686 h 2869686"/>
              <a:gd name="connsiteX3" fmla="*/ 1385930 w 1904195"/>
              <a:gd name="connsiteY3" fmla="*/ 2869686 h 2869686"/>
              <a:gd name="connsiteX4" fmla="*/ 1904195 w 1904195"/>
              <a:gd name="connsiteY4" fmla="*/ 0 h 286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04195" h="2869686">
                <a:moveTo>
                  <a:pt x="1904195" y="0"/>
                </a:moveTo>
                <a:lnTo>
                  <a:pt x="0" y="0"/>
                </a:lnTo>
                <a:lnTo>
                  <a:pt x="0" y="2869686"/>
                </a:lnTo>
                <a:lnTo>
                  <a:pt x="1385930" y="2869686"/>
                </a:lnTo>
                <a:lnTo>
                  <a:pt x="1904195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1B59D0E-19A7-4E36-BFBE-C4DE0F38083F}"/>
              </a:ext>
            </a:extLst>
          </p:cNvPr>
          <p:cNvCxnSpPr>
            <a:cxnSpLocks/>
          </p:cNvCxnSpPr>
          <p:nvPr userDrawn="1"/>
        </p:nvCxnSpPr>
        <p:spPr>
          <a:xfrm>
            <a:off x="519964" y="1977446"/>
            <a:ext cx="11047421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80E8A91-066D-4E8A-BD1F-5A34C7E864F2}"/>
              </a:ext>
            </a:extLst>
          </p:cNvPr>
          <p:cNvCxnSpPr>
            <a:cxnSpLocks/>
          </p:cNvCxnSpPr>
          <p:nvPr userDrawn="1"/>
        </p:nvCxnSpPr>
        <p:spPr>
          <a:xfrm>
            <a:off x="520069" y="4556020"/>
            <a:ext cx="11047421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7">
            <a:extLst>
              <a:ext uri="{FF2B5EF4-FFF2-40B4-BE49-F238E27FC236}">
                <a16:creationId xmlns:a16="http://schemas.microsoft.com/office/drawing/2014/main" id="{3835DE51-D77B-4456-AA1D-7E1811F700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64" y="4569083"/>
            <a:ext cx="11047421" cy="1810501"/>
          </a:xfrm>
        </p:spPr>
        <p:txBody>
          <a:bodyPr tIns="0" bIns="0">
            <a:noAutofit/>
          </a:bodyPr>
          <a:lstStyle>
            <a:lvl1pPr>
              <a:lnSpc>
                <a:spcPts val="3980"/>
              </a:lnSpc>
              <a:defRPr sz="4400" b="1" i="0">
                <a:solidFill>
                  <a:schemeClr val="bg1"/>
                </a:solidFill>
                <a:latin typeface="Raleway" pitchFamily="2" charset="77"/>
              </a:defRPr>
            </a:lvl1pPr>
          </a:lstStyle>
          <a:p>
            <a:r>
              <a:rPr lang="ru-RU"/>
              <a:t>Заголовок </a:t>
            </a:r>
            <a:br>
              <a:rPr lang="ru-RU"/>
            </a:br>
            <a:r>
              <a:rPr lang="ru-RU"/>
              <a:t>презентации</a:t>
            </a:r>
            <a:endParaRPr lang="en-RU"/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BBC1D25E-384F-4276-BE4A-B731DCDE23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3721" y="839358"/>
            <a:ext cx="4000525" cy="813474"/>
          </a:xfrm>
          <a:prstGeom prst="rect">
            <a:avLst/>
          </a:prstGeom>
        </p:spPr>
      </p:pic>
      <p:sp>
        <p:nvSpPr>
          <p:cNvPr id="27" name="Freeform 17">
            <a:extLst>
              <a:ext uri="{FF2B5EF4-FFF2-40B4-BE49-F238E27FC236}">
                <a16:creationId xmlns:a16="http://schemas.microsoft.com/office/drawing/2014/main" id="{8E47BFA0-8C06-4595-9794-9515B1B4C4FA}"/>
              </a:ext>
            </a:extLst>
          </p:cNvPr>
          <p:cNvSpPr/>
          <p:nvPr userDrawn="1"/>
        </p:nvSpPr>
        <p:spPr>
          <a:xfrm rot="16200000">
            <a:off x="-700752" y="687355"/>
            <a:ext cx="6857998" cy="5483285"/>
          </a:xfrm>
          <a:custGeom>
            <a:avLst/>
            <a:gdLst>
              <a:gd name="connsiteX0" fmla="*/ 0 w 6444342"/>
              <a:gd name="connsiteY0" fmla="*/ 0 h 6713956"/>
              <a:gd name="connsiteX1" fmla="*/ 0 w 6444342"/>
              <a:gd name="connsiteY1" fmla="*/ 6713956 h 6713956"/>
              <a:gd name="connsiteX2" fmla="*/ 5068787 w 6444342"/>
              <a:gd name="connsiteY2" fmla="*/ 6713956 h 6713956"/>
              <a:gd name="connsiteX3" fmla="*/ 6444342 w 6444342"/>
              <a:gd name="connsiteY3" fmla="*/ 0 h 6713956"/>
              <a:gd name="connsiteX0" fmla="*/ 0 w 6444342"/>
              <a:gd name="connsiteY0" fmla="*/ 0 h 6713956"/>
              <a:gd name="connsiteX1" fmla="*/ 0 w 6444342"/>
              <a:gd name="connsiteY1" fmla="*/ 6713956 h 6713956"/>
              <a:gd name="connsiteX2" fmla="*/ 5340700 w 6444342"/>
              <a:gd name="connsiteY2" fmla="*/ 6713956 h 6713956"/>
              <a:gd name="connsiteX3" fmla="*/ 6444342 w 6444342"/>
              <a:gd name="connsiteY3" fmla="*/ 0 h 6713956"/>
              <a:gd name="connsiteX4" fmla="*/ 0 w 6444342"/>
              <a:gd name="connsiteY4" fmla="*/ 0 h 671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4342" h="6713956">
                <a:moveTo>
                  <a:pt x="0" y="0"/>
                </a:moveTo>
                <a:lnTo>
                  <a:pt x="0" y="6713956"/>
                </a:lnTo>
                <a:lnTo>
                  <a:pt x="5340700" y="6713956"/>
                </a:lnTo>
                <a:lnTo>
                  <a:pt x="644434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alpha val="0"/>
                </a:schemeClr>
              </a:gs>
              <a:gs pos="68000">
                <a:schemeClr val="bg1">
                  <a:alpha val="14000"/>
                </a:schemeClr>
              </a:gs>
              <a:gs pos="97000">
                <a:schemeClr val="bg1">
                  <a:alpha val="46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endParaRPr lang="ru-RU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3DD1934B-13E0-8248-BC55-AD6739A9F248}"/>
              </a:ext>
            </a:extLst>
          </p:cNvPr>
          <p:cNvSpPr/>
          <p:nvPr/>
        </p:nvSpPr>
        <p:spPr>
          <a:xfrm rot="5400000" flipV="1">
            <a:off x="7808860" y="-335934"/>
            <a:ext cx="6858000" cy="6854719"/>
          </a:xfrm>
          <a:custGeom>
            <a:avLst/>
            <a:gdLst>
              <a:gd name="connsiteX0" fmla="*/ 0 w 6444342"/>
              <a:gd name="connsiteY0" fmla="*/ 0 h 6713956"/>
              <a:gd name="connsiteX1" fmla="*/ 0 w 6444342"/>
              <a:gd name="connsiteY1" fmla="*/ 6713956 h 6713956"/>
              <a:gd name="connsiteX2" fmla="*/ 5068787 w 6444342"/>
              <a:gd name="connsiteY2" fmla="*/ 6713956 h 6713956"/>
              <a:gd name="connsiteX3" fmla="*/ 6444342 w 6444342"/>
              <a:gd name="connsiteY3" fmla="*/ 0 h 6713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4342" h="6713956">
                <a:moveTo>
                  <a:pt x="0" y="0"/>
                </a:moveTo>
                <a:lnTo>
                  <a:pt x="0" y="6713956"/>
                </a:lnTo>
                <a:lnTo>
                  <a:pt x="5068787" y="6713956"/>
                </a:lnTo>
                <a:lnTo>
                  <a:pt x="6444342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alpha val="0"/>
                </a:schemeClr>
              </a:gs>
              <a:gs pos="68000">
                <a:schemeClr val="bg1">
                  <a:alpha val="14000"/>
                </a:schemeClr>
              </a:gs>
              <a:gs pos="97000">
                <a:schemeClr val="bg1">
                  <a:alpha val="46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939021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61E942-C682-844F-98C9-C5865F3A1935}"/>
              </a:ext>
            </a:extLst>
          </p:cNvPr>
          <p:cNvSpPr/>
          <p:nvPr userDrawn="1"/>
        </p:nvSpPr>
        <p:spPr>
          <a:xfrm>
            <a:off x="-14288" y="-14288"/>
            <a:ext cx="6096000" cy="3429000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BEBA21CD-9944-CF46-9747-2C8D6EEECEE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04971" y="1477952"/>
            <a:ext cx="4637237" cy="1685925"/>
          </a:xfrm>
          <a:prstGeom prst="rect">
            <a:avLst/>
          </a:prstGeom>
        </p:spPr>
        <p:txBody>
          <a:bodyPr lIns="90000" tIns="46800" rIns="90000" bIns="46800"/>
          <a:lstStyle>
            <a:lvl1pPr marL="228600" marR="0" indent="11557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RU" sz="2400" b="0" i="0" kern="1200" dirty="0" smtClean="0">
                <a:solidFill>
                  <a:schemeClr val="bg1"/>
                </a:solidFill>
                <a:latin typeface="Raleway Light" pitchFamily="2" charset="77"/>
                <a:ea typeface="+mn-ea"/>
                <a:cs typeface="+mn-cs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Текст</a:t>
            </a:r>
            <a:endParaRPr lang="en-R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E75F6C1-59CE-3B4A-8AB8-99A3CAC04012}"/>
              </a:ext>
            </a:extLst>
          </p:cNvPr>
          <p:cNvCxnSpPr>
            <a:cxnSpLocks/>
          </p:cNvCxnSpPr>
          <p:nvPr userDrawn="1"/>
        </p:nvCxnSpPr>
        <p:spPr>
          <a:xfrm>
            <a:off x="515769" y="512763"/>
            <a:ext cx="2532231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0">
            <a:extLst>
              <a:ext uri="{FF2B5EF4-FFF2-40B4-BE49-F238E27FC236}">
                <a16:creationId xmlns:a16="http://schemas.microsoft.com/office/drawing/2014/main" id="{12EDF11C-97D5-694A-AF26-85EFD2D179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512763"/>
            <a:ext cx="5570835" cy="607206"/>
          </a:xfrm>
        </p:spPr>
        <p:txBody>
          <a:bodyPr lIns="90000" anchor="ctr">
            <a:normAutofit/>
          </a:bodyPr>
          <a:lstStyle>
            <a:lvl1pPr>
              <a:defRPr sz="3200" b="1" i="0">
                <a:solidFill>
                  <a:schemeClr val="bg1"/>
                </a:solidFill>
                <a:latin typeface="Raleway Medium" pitchFamily="2" charset="77"/>
              </a:defRPr>
            </a:lvl1pPr>
          </a:lstStyle>
          <a:p>
            <a:r>
              <a:rPr lang="ru-RU"/>
              <a:t>Заголовок слайда</a:t>
            </a:r>
            <a:endParaRPr lang="en-RU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2ACBBD1-6E39-8C4F-A4BD-5D658225A4F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13116" y="2136336"/>
            <a:ext cx="4637237" cy="1273117"/>
          </a:xfrm>
          <a:prstGeom prst="rect">
            <a:avLst/>
          </a:prstGeom>
        </p:spPr>
        <p:txBody>
          <a:bodyPr lIns="0" tIns="0" rIns="0" bIns="0"/>
          <a:lstStyle>
            <a:lvl1pPr marL="230188" marR="0" indent="-23018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RU" sz="2000" b="0" i="0" kern="1200" dirty="0">
                <a:solidFill>
                  <a:schemeClr val="tx1"/>
                </a:solidFill>
                <a:latin typeface="Raleway Light" pitchFamily="2" charset="77"/>
                <a:ea typeface="+mn-ea"/>
                <a:cs typeface="+mn-cs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Текст 1 </a:t>
            </a:r>
            <a:endParaRPr lang="en-RU"/>
          </a:p>
          <a:p>
            <a:pPr lvl="0"/>
            <a:endParaRPr lang="en-RU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47B814B5-6195-E144-A30E-1DF2312A59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12257" y="530086"/>
            <a:ext cx="4637237" cy="158442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RU" sz="11500" b="1" i="0" kern="1200" dirty="0" smtClean="0">
                <a:solidFill>
                  <a:schemeClr val="accent1"/>
                </a:solidFill>
                <a:latin typeface="Raleway" pitchFamily="2" charset="77"/>
                <a:ea typeface="+mn-ea"/>
                <a:cs typeface="+mn-cs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RU"/>
              <a:t>721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721A79C-AF18-0141-95A4-CAD6E6DD918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14818" y="5027338"/>
            <a:ext cx="4637237" cy="1273117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RU" sz="2000" b="0" i="0" kern="1200" dirty="0">
                <a:solidFill>
                  <a:schemeClr val="tx1"/>
                </a:solidFill>
                <a:latin typeface="Raleway Light" pitchFamily="2" charset="77"/>
                <a:ea typeface="+mn-ea"/>
                <a:cs typeface="+mn-cs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Текст 2 </a:t>
            </a:r>
            <a:endParaRPr lang="en-RU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B0E8727A-95B1-1246-8490-F8DEA6EA117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15527" y="3428122"/>
            <a:ext cx="4637237" cy="158442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RU" sz="11500" b="1" i="0" kern="1200" dirty="0" smtClean="0">
                <a:solidFill>
                  <a:schemeClr val="accent1"/>
                </a:solidFill>
                <a:latin typeface="Raleway" pitchFamily="2" charset="77"/>
                <a:ea typeface="+mn-ea"/>
                <a:cs typeface="+mn-cs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RU"/>
              <a:t>432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97626-F7D3-E049-B99F-C6F6422FEE12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6B9C5C9-860D-A248-8A59-A976BD8EEA31}" type="slidenum">
              <a:rPr lang="en-RU" smtClean="0"/>
              <a:pPr/>
              <a:t>‹#›</a:t>
            </a:fld>
            <a:endParaRPr lang="en-RU" sz="1200" b="1" i="0" kern="1200">
              <a:solidFill>
                <a:schemeClr val="tx1"/>
              </a:solidFill>
              <a:latin typeface="Raleway" pitchFamily="2" charset="77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32077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DDAA62-CB31-A34E-BDD5-5CC07747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809057-66DD-C641-8D0B-69F533C0F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256FF6-2939-3941-9D92-D84DF72E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43E6-DC6A-47AA-BA9E-4BDC160BC704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DC0595-59A4-3743-BAE4-3B6342E1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A20B3E-0F97-424B-99F4-D145067F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10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3B3C9-1E10-BF4B-9B3F-B55DC85D1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AFE4E1-3AB0-9246-B84C-D57ED71FC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351394-40C8-4A4E-B191-D9F1D20F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FFDC4-7EF5-4EAE-B6FA-C176271FDDE9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6DF5FF-C012-4842-AA54-7D62931DF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C53167-E316-D246-B7FE-EB86682D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EF161-ECE0-A046-BCB7-D3666032F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4C9461-DA6E-8745-B5B7-C2A56D4EBA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D879EA-76EF-3240-AF8E-FFF32DA0D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6C0E68-13DF-9C47-859F-794CD689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861F-F3F2-4DA1-AF87-F6AA651E0CF3}" type="datetime1">
              <a:rPr lang="ru-RU" smtClean="0"/>
              <a:t>23.12.2021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ABAB3A-45A3-A249-87D2-EF862E47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3C1AEB-6A24-A74D-9DB2-7483EC708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69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494814-C337-6448-8A53-C7AAE44E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21CC0C-464D-7648-AFD2-733A30384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7F8BB2-5FD3-2D47-AB72-646286AF9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2BBFA6-6A00-A343-9595-8A5263E4CD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99372BA-DD3D-5F4A-91D4-216611E38E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29DE77-4903-DF46-B1DF-40206BE5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DF91-F7D7-4CB3-89E1-8F2A354533AD}" type="datetime1">
              <a:rPr lang="ru-RU" smtClean="0"/>
              <a:t>23.12.2021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45ADD5-2E3F-5140-8688-565195D3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B8591C-B2CB-C345-8AE4-B8E72AF1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8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20A56-0E2D-074B-BC71-04F6B5665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F58539-ABCE-8443-BE8C-277B49BAF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E30F-5EAF-4A7D-B398-12B01E909C1A}" type="datetime1">
              <a:rPr lang="ru-RU" smtClean="0"/>
              <a:t>23.12.2021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5B69C13-FF52-DE45-BDEC-C22715546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C892A2-99DB-EB45-862B-FDBEECA5A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82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A1D01A-AEB0-1A4A-9D68-F96BE9D7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D110-0A62-4EA5-81D6-028209FB7F09}" type="datetime1">
              <a:rPr lang="ru-RU" smtClean="0"/>
              <a:t>23.12.2021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80CDAE-C96E-5540-A23C-0DD64EF8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893C3CD-2521-EC41-8604-F675A09FD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474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186D6C-34CC-EA45-AC61-BEB3B78CA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BD1782-C730-0A42-A129-B50496D4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650244-CBF0-C144-8C7A-0FAF721A4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50B0E0-A2E2-FE44-9C58-A41A9191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2B8B-8652-45AF-B62C-CEE34987DD9C}" type="datetime1">
              <a:rPr lang="ru-RU" smtClean="0"/>
              <a:t>23.12.2021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4B772E-789F-A54A-9445-3FA10FD3C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6C9A13-ECC1-E24C-BFCE-8C860E5A1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FF7D0-9F37-134F-9494-B67DCAECA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E8FAA6-0A2F-BD4A-8EBB-F1814CF2DC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37B9E4-C436-D440-8E30-126F1D0E6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5CCEB-389A-A745-8E34-DB3D8A7A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94DA-61EC-4296-88BB-B3A12ACE88F5}" type="datetime1">
              <a:rPr lang="ru-RU" smtClean="0"/>
              <a:t>23.12.2021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C73223-B2FC-7441-B1D1-260C01D5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B487D0-77F7-C041-82D7-9652D607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3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CC9F48-D00A-D042-8E74-CE9B9DD9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605CCD-DB29-3345-A025-853083EB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3231C1-B6D6-EB44-894E-0C7780931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B8785-14E3-47DB-90E9-794987DBBAFB}" type="datetime1">
              <a:rPr lang="ru-RU" smtClean="0"/>
              <a:t>23.12.2021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979B72-3935-8642-9509-C8E4DA1A9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6F881F-B0AF-E142-B44B-E02359B6B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E1463-C98E-B64D-BF49-F536A60D40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82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2.png"/><Relationship Id="rId4" Type="http://schemas.openxmlformats.org/officeDocument/2006/relationships/image" Target="../media/image8.sv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823D-085E-5E43-AAB4-6F3E18095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454" y="4222408"/>
            <a:ext cx="8035457" cy="181050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ru-RU" sz="2600" dirty="0"/>
              <a:t>Центр развития потребительского рынка бизнес-школы СКОЛКОВО</a:t>
            </a:r>
            <a:endParaRPr lang="en-RU" sz="260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9BE3793-855C-4E5F-BC59-665703F06D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9965" y="2193412"/>
            <a:ext cx="8855264" cy="1267051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Raleway ExtraBold" pitchFamily="2" charset="0"/>
              </a:rPr>
              <a:t>Текущее состояние теневого рынка алкогольной продукции 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58E3413B-A6AD-4161-82F1-3B1263FE838B}"/>
              </a:ext>
            </a:extLst>
          </p:cNvPr>
          <p:cNvSpPr/>
          <p:nvPr/>
        </p:nvSpPr>
        <p:spPr>
          <a:xfrm>
            <a:off x="7483068" y="6351316"/>
            <a:ext cx="4708932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228600" algn="ctr">
              <a:lnSpc>
                <a:spcPct val="90000"/>
              </a:lnSpc>
            </a:pPr>
            <a:r>
              <a:rPr lang="ru-RU" sz="2600" b="1" dirty="0">
                <a:solidFill>
                  <a:schemeClr val="bg1"/>
                </a:solidFill>
                <a:latin typeface="Raleway Medium" pitchFamily="2" charset="77"/>
                <a:ea typeface="+mj-ea"/>
                <a:cs typeface="+mj-cs"/>
              </a:rPr>
              <a:t>24 декабря 2021, г. Москва</a:t>
            </a:r>
          </a:p>
        </p:txBody>
      </p:sp>
    </p:spTree>
    <p:extLst>
      <p:ext uri="{BB962C8B-B14F-4D97-AF65-F5344CB8AC3E}">
        <p14:creationId xmlns:p14="http://schemas.microsoft.com/office/powerpoint/2010/main" val="1738549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CBFD15-98A3-4F1E-AC87-578D3FE529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6525" y="1518291"/>
            <a:ext cx="3848100" cy="48380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5A709F-6E63-4DA2-8BDF-9DC2B6C07561}"/>
              </a:ext>
            </a:extLst>
          </p:cNvPr>
          <p:cNvSpPr txBox="1"/>
          <p:nvPr/>
        </p:nvSpPr>
        <p:spPr>
          <a:xfrm>
            <a:off x="502739" y="1831517"/>
            <a:ext cx="6126662" cy="438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Меняется структура потребления (По данным опроса РМЭЗ ВШЭ):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Выросла доля потребляющих пиво (+4 п.п., до 54%), в основном за счет молодежи  (+8 </a:t>
            </a:r>
            <a:r>
              <a:rPr lang="ru-RU" sz="1400" dirty="0" err="1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п.п</a:t>
            </a: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. до 71% ) 18-35 лет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Основное ядро потребителей крепкой АП по-прежнему находится в возрастной группе 35-55 лет и старше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Доля потребляющих </a:t>
            </a: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водку: 35-44 остается стабильной, 45-54 лет выросла на 11 п.п. до 40%, 55 лет и старше выросла на 20 п.п. до 45% в основном за счет смещения выбора в сторону более дешевой продукции</a:t>
            </a: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Потребление вина остается на стабильном уровне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</a:pPr>
            <a:r>
              <a:rPr lang="ru-RU" sz="1400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Вывод:, структура потребления сильно зависит от возраста и от уровня дохода потребителя</a:t>
            </a:r>
            <a:endParaRPr lang="ru-RU" sz="1400" dirty="0">
              <a:effectLst/>
              <a:latin typeface="Raleway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999"/>
              </a:buClr>
              <a:buFont typeface="Wingdings" panose="05000000000000000000" pitchFamily="2" charset="2"/>
              <a:buChar char=""/>
            </a:pPr>
            <a:endParaRPr lang="ru-RU" sz="1400" dirty="0">
              <a:effectLst/>
              <a:latin typeface="Raleway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3FC9E0-0782-4243-B3E8-4847D163235E}"/>
              </a:ext>
            </a:extLst>
          </p:cNvPr>
          <p:cNvSpPr txBox="1"/>
          <p:nvPr/>
        </p:nvSpPr>
        <p:spPr>
          <a:xfrm>
            <a:off x="502739" y="364138"/>
            <a:ext cx="7255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Тенденции в потреблении алкогольной продукции</a:t>
            </a:r>
          </a:p>
        </p:txBody>
      </p:sp>
      <p:sp>
        <p:nvSpPr>
          <p:cNvPr id="14" name="Номер слайда 9">
            <a:extLst>
              <a:ext uri="{FF2B5EF4-FFF2-40B4-BE49-F238E27FC236}">
                <a16:creationId xmlns:a16="http://schemas.microsoft.com/office/drawing/2014/main" id="{63DF3475-5CAB-48EA-A80D-B8AD458F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10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3246A59-7F72-4693-97F6-A8E0C38D926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1409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1EB1D6-380A-4632-9C88-3C4DE70E947F}"/>
              </a:ext>
            </a:extLst>
          </p:cNvPr>
          <p:cNvSpPr txBox="1"/>
          <p:nvPr/>
        </p:nvSpPr>
        <p:spPr>
          <a:xfrm>
            <a:off x="475249" y="356589"/>
            <a:ext cx="7627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Факторы, способствующие росту теневого рынка</a:t>
            </a:r>
          </a:p>
        </p:txBody>
      </p:sp>
      <p:sp>
        <p:nvSpPr>
          <p:cNvPr id="12" name="Номер слайда 9">
            <a:extLst>
              <a:ext uri="{FF2B5EF4-FFF2-40B4-BE49-F238E27FC236}">
                <a16:creationId xmlns:a16="http://schemas.microsoft.com/office/drawing/2014/main" id="{94ACC4FE-AC26-4D2E-AE0C-CEA92980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11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288863-B773-4B82-AC30-A6EA5B339541}"/>
              </a:ext>
            </a:extLst>
          </p:cNvPr>
          <p:cNvSpPr txBox="1"/>
          <p:nvPr/>
        </p:nvSpPr>
        <p:spPr>
          <a:xfrm>
            <a:off x="90488" y="1865313"/>
            <a:ext cx="11514137" cy="4308872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Падение доходов населения (на 12% в 2020 г.) на фоне общего роста цен. Усиление </a:t>
            </a:r>
            <a:r>
              <a:rPr lang="ru-RU" sz="1600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енденции к экономии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Высокая маржинальность производства нелегальной крепкой алкогольной продукции (водки)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Высокая стоимость легального алкоголя в сравнении с нелегальным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Локализация потребления – неконтролируемый рост популярности магазинов у дома, баров «наливаек». Рост спроса на интернет-продажу АП в интернете (</a:t>
            </a:r>
            <a:r>
              <a:rPr lang="en-US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Group IB, 2020</a:t>
            </a: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 объем интернет продаж АП</a:t>
            </a:r>
            <a:r>
              <a:rPr lang="en-US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2,5 млрд руб., экспертные оценки – 11 млрд руб.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Сохраняющийся спрос на покупку алкогольной продукции в ночное время (с нарушением ограничений по времени и месту продажи) 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Ненадлежащий контроль за оборотом сырья для изготовления алкогольной и спиртосодержащей продукции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Дополнительные регуляторные меры в отношении легальных производителей АП</a:t>
            </a:r>
          </a:p>
          <a:p>
            <a:pPr marL="723900" lvl="0" indent="-342900">
              <a:spcBef>
                <a:spcPts val="1200"/>
              </a:spcBef>
              <a:spcAft>
                <a:spcPts val="600"/>
              </a:spcAft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16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едостаточная осведомленность граждан о нелегальной алкогольной продукции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D473E69-4384-494C-9155-8A6660416A9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9161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F8AEA6-68EB-43CB-8B33-CA17EB78F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8" y="1916113"/>
            <a:ext cx="10319751" cy="509428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r>
              <a:rPr lang="ru-RU" sz="1600" b="1" dirty="0">
                <a:latin typeface="Raleway" pitchFamily="50" charset="-52"/>
              </a:rPr>
              <a:t>Смертность от причин, связанных со злоупотреблением алкоголя выросла на 6,3% за 2020 год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r>
              <a:rPr lang="ru-RU" sz="1600" b="1" dirty="0">
                <a:latin typeface="Raleway" pitchFamily="50" charset="-52"/>
              </a:rPr>
              <a:t>Поисковые запросы в Интернете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Увеличение поисковых запросов на доставку АП в «</a:t>
            </a:r>
            <a:r>
              <a:rPr lang="en-US" sz="1400" dirty="0">
                <a:latin typeface="Raleway" pitchFamily="50" charset="-52"/>
              </a:rPr>
              <a:t>Google</a:t>
            </a:r>
            <a:r>
              <a:rPr lang="ru-RU" sz="1400" dirty="0">
                <a:latin typeface="Raleway" pitchFamily="50" charset="-52"/>
              </a:rPr>
              <a:t>» </a:t>
            </a:r>
            <a:r>
              <a:rPr lang="ru-RU" sz="1400" b="1" dirty="0">
                <a:latin typeface="Raleway" pitchFamily="50" charset="-52"/>
              </a:rPr>
              <a:t>в 2 раза </a:t>
            </a:r>
            <a:r>
              <a:rPr lang="ru-RU" sz="1400" dirty="0">
                <a:latin typeface="Raleway" pitchFamily="50" charset="-52"/>
              </a:rPr>
              <a:t>в марте 2020 года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Количество поисковых запросов «доставка алкоголя» в «Яндекс» ежемесячно – 134 тыс. в 2021 году.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Количество поисковых запросов «алкоголь круглосуточно» в «Яндекс» ежемесячно – 54 тыс. в 2021 году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endParaRPr lang="ru-RU" sz="1400" dirty="0">
              <a:latin typeface="Raleway" pitchFamily="50" charset="-5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r>
              <a:rPr lang="ru-RU" sz="1600" b="1" dirty="0">
                <a:latin typeface="Raleway" pitchFamily="50" charset="-52"/>
              </a:rPr>
              <a:t>Продажи самогонных аппаратов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Выручка от продажи самогонных аппаратов за 2020 год выросла на 7% за 2020 год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Количество поисковых запросов «самогонный аппарат купить» в «Яндекс» ежемесячно – 128 тыс. в 2021 году, ноябрь 2021 – </a:t>
            </a:r>
            <a:r>
              <a:rPr lang="ru-RU" sz="1400" b="1" dirty="0">
                <a:latin typeface="Raleway" pitchFamily="50" charset="-52"/>
              </a:rPr>
              <a:t>186 тыс.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endParaRPr lang="ru-RU" sz="1400" dirty="0">
              <a:latin typeface="Raleway" pitchFamily="50" charset="-5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None/>
            </a:pPr>
            <a:r>
              <a:rPr lang="ru-RU" sz="1600" b="1" dirty="0">
                <a:latin typeface="Raleway" pitchFamily="50" charset="-52"/>
              </a:rPr>
              <a:t>Судебные дела и контрольно-надзорные мероприятия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Количество осужденных за незаконное производство АП выросло на 8,3% за 2020 год </a:t>
            </a:r>
          </a:p>
          <a:p>
            <a:pPr marL="228600" lvl="1">
              <a:lnSpc>
                <a:spcPct val="100000"/>
              </a:lnSpc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</a:rPr>
              <a:t>Темп снижения числа преступлений, совершенных в состоянии алкогольного опьянения замедлился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E719C1-5314-43C4-AC5D-D1E90110EF00}"/>
              </a:ext>
            </a:extLst>
          </p:cNvPr>
          <p:cNvSpPr txBox="1"/>
          <p:nvPr/>
        </p:nvSpPr>
        <p:spPr>
          <a:xfrm>
            <a:off x="462549" y="380910"/>
            <a:ext cx="9392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Косвенные показатели нелегального рынка алкогольной продукции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20F5821D-A24C-47DB-8350-D198DDE95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12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FF429E9-B0C6-42E9-99B2-9D51D93A77F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9707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505CBD08-9127-4C41-8A23-1654A1CD8D0C}"/>
              </a:ext>
            </a:extLst>
          </p:cNvPr>
          <p:cNvSpPr/>
          <p:nvPr/>
        </p:nvSpPr>
        <p:spPr>
          <a:xfrm>
            <a:off x="979357" y="1668888"/>
            <a:ext cx="4756281" cy="1791899"/>
          </a:xfrm>
          <a:prstGeom prst="roundRect">
            <a:avLst>
              <a:gd name="adj" fmla="val 5040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FB206E-1AEA-457F-A454-A0F4653F4E8A}"/>
              </a:ext>
            </a:extLst>
          </p:cNvPr>
          <p:cNvSpPr txBox="1"/>
          <p:nvPr/>
        </p:nvSpPr>
        <p:spPr>
          <a:xfrm>
            <a:off x="1499940" y="1733078"/>
            <a:ext cx="481263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Raleway" pitchFamily="2" charset="-52"/>
              </a:rPr>
              <a:t>Весь рынок</a:t>
            </a:r>
          </a:p>
          <a:p>
            <a:r>
              <a:rPr lang="ru-RU" sz="1400" dirty="0">
                <a:latin typeface="Raleway" pitchFamily="2" charset="-52"/>
              </a:rPr>
              <a:t>(% от потребления)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ВОЗ: 2019: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30%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Raleway SemiBold" pitchFamily="50" charset="-52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Анализ сточных вод: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34%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Экспертные оценки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: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 10-30%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Методика Минздрава, 2020: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26%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0AFCCF-5607-4D13-92F1-BCF136A9DE21}"/>
              </a:ext>
            </a:extLst>
          </p:cNvPr>
          <p:cNvSpPr txBox="1"/>
          <p:nvPr/>
        </p:nvSpPr>
        <p:spPr>
          <a:xfrm>
            <a:off x="489953" y="367849"/>
            <a:ext cx="9151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Объем нелегального рынка алкогольной продукции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1EC8F4-CD2E-4D07-8989-9E265997CD6B}"/>
              </a:ext>
            </a:extLst>
          </p:cNvPr>
          <p:cNvSpPr txBox="1"/>
          <p:nvPr/>
        </p:nvSpPr>
        <p:spPr>
          <a:xfrm>
            <a:off x="4274114" y="4425061"/>
            <a:ext cx="35132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Raleway" pitchFamily="2" charset="-52"/>
              </a:rPr>
              <a:t>Крепкий алкоголь </a:t>
            </a:r>
          </a:p>
          <a:p>
            <a:r>
              <a:rPr lang="ru-RU" sz="1400" dirty="0">
                <a:latin typeface="Raleway" pitchFamily="2" charset="-52"/>
              </a:rPr>
              <a:t>(% от потребления)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НИУ ВШЭ, 2015: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59%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Raleway SemiBold" pitchFamily="50" charset="-52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В.И. </a:t>
            </a:r>
            <a:r>
              <a:rPr lang="ru-RU" sz="1400" dirty="0" err="1">
                <a:solidFill>
                  <a:schemeClr val="bg2">
                    <a:lumMod val="25000"/>
                  </a:schemeClr>
                </a:solidFill>
                <a:latin typeface="Raleway Light"/>
              </a:rPr>
              <a:t>Дробиз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, 2019: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40%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Raleway SemiBold" pitchFamily="50" charset="-52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И.Б. Косарев, 2019: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27%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Экспертные оценки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: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 10-30%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Методика Минздрава, 2020: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44%</a:t>
            </a:r>
            <a:endParaRPr lang="en-US" sz="1400" b="1" dirty="0">
              <a:solidFill>
                <a:schemeClr val="bg2">
                  <a:lumMod val="25000"/>
                </a:schemeClr>
              </a:solidFill>
              <a:latin typeface="Raleway SemiBold" pitchFamily="50" charset="-52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Балансовый метод, 2020: :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16%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DA1034-0971-4361-96E1-1874EFA17C77}"/>
              </a:ext>
            </a:extLst>
          </p:cNvPr>
          <p:cNvSpPr txBox="1"/>
          <p:nvPr/>
        </p:nvSpPr>
        <p:spPr>
          <a:xfrm>
            <a:off x="8044204" y="4425061"/>
            <a:ext cx="3911377" cy="2483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Raleway" pitchFamily="2" charset="-52"/>
              </a:rPr>
              <a:t>Пивоваренная продукция </a:t>
            </a:r>
          </a:p>
          <a:p>
            <a:r>
              <a:rPr lang="ru-RU" sz="1400" dirty="0">
                <a:latin typeface="Raleway" pitchFamily="2" charset="-52"/>
              </a:rPr>
              <a:t>(% от потребления)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НИУ ВШЭ, 2017: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10%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Raleway Light"/>
            </a:endParaRP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Центр развития потребительского рынка, 2019: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3–6,5%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НИУ ВШЭ, 2021: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" pitchFamily="50" charset="-52"/>
              </a:rPr>
              <a:t>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14%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Экспертные оценки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: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 4,4%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Балансовый метод, 2020: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7%</a:t>
            </a:r>
          </a:p>
          <a:p>
            <a:pPr>
              <a:lnSpc>
                <a:spcPct val="110000"/>
              </a:lnSpc>
            </a:pPr>
            <a:endParaRPr lang="ru-RU" sz="1600" dirty="0">
              <a:solidFill>
                <a:schemeClr val="bg1">
                  <a:lumMod val="50000"/>
                </a:schemeClr>
              </a:solidFill>
              <a:latin typeface="Raleway" panose="020B0503030101060003" pitchFamily="34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13039B-D83C-4479-8ABA-B5B62BB9E351}"/>
              </a:ext>
            </a:extLst>
          </p:cNvPr>
          <p:cNvSpPr txBox="1"/>
          <p:nvPr/>
        </p:nvSpPr>
        <p:spPr>
          <a:xfrm>
            <a:off x="493287" y="4425061"/>
            <a:ext cx="318899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Raleway" pitchFamily="2" charset="-52"/>
              </a:rPr>
              <a:t>Винодельческая продукция</a:t>
            </a:r>
          </a:p>
          <a:p>
            <a:r>
              <a:rPr lang="ru-RU" sz="1400" dirty="0">
                <a:latin typeface="Raleway" pitchFamily="2" charset="-52"/>
              </a:rPr>
              <a:t>(% от потребления)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Экспертные оценки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: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 0,5%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Балансовый метод, 2020: :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11%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18FA047-F51A-4F4F-8E24-E3AC79C4F5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58486" y="3705061"/>
            <a:ext cx="678436" cy="720047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D61A451B-20A7-406D-83F8-EB063D7BFE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458" y="3705061"/>
            <a:ext cx="721434" cy="720000"/>
          </a:xfrm>
          <a:prstGeom prst="rect">
            <a:avLst/>
          </a:prstGeom>
        </p:spPr>
      </p:pic>
      <p:pic>
        <p:nvPicPr>
          <p:cNvPr id="2050" name="Picture 2" descr="Free icon &amp;quot;Wine icon&amp;quot;">
            <a:extLst>
              <a:ext uri="{FF2B5EF4-FFF2-40B4-BE49-F238E27FC236}">
                <a16:creationId xmlns:a16="http://schemas.microsoft.com/office/drawing/2014/main" id="{F0CC5B90-0EA5-49C4-9D42-431F13AC8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44" b="97778" l="9778" r="89778">
                        <a14:foregroundMark x1="17778" y1="41778" x2="41778" y2="47556"/>
                        <a14:foregroundMark x1="41778" y1="47556" x2="41778" y2="37333"/>
                        <a14:foregroundMark x1="25333" y1="95111" x2="36444" y2="95556"/>
                        <a14:foregroundMark x1="66222" y1="96000" x2="74667" y2="97778"/>
                        <a14:foregroundMark x1="70667" y1="10222" x2="73778" y2="16000"/>
                        <a14:foregroundMark x1="70667" y1="10222" x2="67556" y2="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3" y="370506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Номер слайда 9">
            <a:extLst>
              <a:ext uri="{FF2B5EF4-FFF2-40B4-BE49-F238E27FC236}">
                <a16:creationId xmlns:a16="http://schemas.microsoft.com/office/drawing/2014/main" id="{5E8E0B9D-EEF5-480C-8CEF-66A98B3D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0284" y="6356350"/>
            <a:ext cx="693516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13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7968B58-7FE9-46E6-A162-43B6DF51E32A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45FC2E6A-9062-48AF-8BC5-7445C33AF1AB}"/>
              </a:ext>
            </a:extLst>
          </p:cNvPr>
          <p:cNvCxnSpPr/>
          <p:nvPr/>
        </p:nvCxnSpPr>
        <p:spPr>
          <a:xfrm>
            <a:off x="1269741" y="4425061"/>
            <a:ext cx="2792662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1F66091B-6F54-43F8-A49B-D5EA3B310447}"/>
              </a:ext>
            </a:extLst>
          </p:cNvPr>
          <p:cNvCxnSpPr/>
          <p:nvPr/>
        </p:nvCxnSpPr>
        <p:spPr>
          <a:xfrm>
            <a:off x="5036922" y="4425061"/>
            <a:ext cx="2792662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268AA57F-C0A6-4C4F-87D7-2E2150BA6883}"/>
              </a:ext>
            </a:extLst>
          </p:cNvPr>
          <p:cNvCxnSpPr/>
          <p:nvPr/>
        </p:nvCxnSpPr>
        <p:spPr>
          <a:xfrm>
            <a:off x="8838892" y="4425061"/>
            <a:ext cx="2792662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id="{41B27285-71CB-4B6D-A0E9-4CC4E1ECEFCF}"/>
              </a:ext>
            </a:extLst>
          </p:cNvPr>
          <p:cNvSpPr/>
          <p:nvPr/>
        </p:nvSpPr>
        <p:spPr>
          <a:xfrm>
            <a:off x="619357" y="2148731"/>
            <a:ext cx="720000" cy="72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Liquor - Free food and restaurant icons">
            <a:extLst>
              <a:ext uri="{FF2B5EF4-FFF2-40B4-BE49-F238E27FC236}">
                <a16:creationId xmlns:a16="http://schemas.microsoft.com/office/drawing/2014/main" id="{E3B431C8-64B1-40AD-9431-2306EEBCE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76" y="222715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: скругленные углы 27">
            <a:extLst>
              <a:ext uri="{FF2B5EF4-FFF2-40B4-BE49-F238E27FC236}">
                <a16:creationId xmlns:a16="http://schemas.microsoft.com/office/drawing/2014/main" id="{28EDE480-FDE5-49E9-8223-39C3A2767A95}"/>
              </a:ext>
            </a:extLst>
          </p:cNvPr>
          <p:cNvSpPr/>
          <p:nvPr/>
        </p:nvSpPr>
        <p:spPr>
          <a:xfrm>
            <a:off x="6833153" y="1668888"/>
            <a:ext cx="4756281" cy="1791899"/>
          </a:xfrm>
          <a:prstGeom prst="roundRect">
            <a:avLst>
              <a:gd name="adj" fmla="val 5040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A6D7E678-07F0-4038-BEA1-9F29AF73165B}"/>
              </a:ext>
            </a:extLst>
          </p:cNvPr>
          <p:cNvSpPr/>
          <p:nvPr/>
        </p:nvSpPr>
        <p:spPr>
          <a:xfrm>
            <a:off x="6473153" y="2148731"/>
            <a:ext cx="720000" cy="7200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Picture 4">
            <a:extLst>
              <a:ext uri="{FF2B5EF4-FFF2-40B4-BE49-F238E27FC236}">
                <a16:creationId xmlns:a16="http://schemas.microsoft.com/office/drawing/2014/main" id="{A7C5A689-7A24-4D6A-8E6F-9066EBFEC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/>
          <a:srcRect/>
          <a:stretch/>
        </p:blipFill>
        <p:spPr bwMode="auto">
          <a:xfrm>
            <a:off x="6575039" y="2227156"/>
            <a:ext cx="52786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86AD3A6-55D4-4F26-8151-23A01E7E7B63}"/>
              </a:ext>
            </a:extLst>
          </p:cNvPr>
          <p:cNvSpPr txBox="1"/>
          <p:nvPr/>
        </p:nvSpPr>
        <p:spPr>
          <a:xfrm>
            <a:off x="7353736" y="1733078"/>
            <a:ext cx="3533328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Raleway" pitchFamily="2" charset="-52"/>
              </a:rPr>
              <a:t>Продажи в интернете</a:t>
            </a:r>
          </a:p>
          <a:p>
            <a:r>
              <a:rPr lang="ru-RU" sz="1400" dirty="0">
                <a:latin typeface="Raleway" pitchFamily="2" charset="-52"/>
              </a:rPr>
              <a:t>(% от потребления)</a:t>
            </a:r>
          </a:p>
          <a:p>
            <a:pPr>
              <a:spcBef>
                <a:spcPts val="600"/>
              </a:spcBef>
            </a:pP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Group IB, 20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2</a:t>
            </a:r>
            <a:r>
              <a:rPr lang="en-US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,5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%</a:t>
            </a:r>
          </a:p>
          <a:p>
            <a:pPr>
              <a:spcBef>
                <a:spcPts val="600"/>
              </a:spcBef>
            </a:pP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Экспертные оценки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, 20</a:t>
            </a:r>
            <a:r>
              <a:rPr lang="ru-RU" sz="1400" dirty="0">
                <a:solidFill>
                  <a:schemeClr val="bg2">
                    <a:lumMod val="25000"/>
                  </a:schemeClr>
                </a:solidFill>
                <a:latin typeface="Raleway Light"/>
              </a:rPr>
              <a:t>19: </a:t>
            </a:r>
            <a:r>
              <a:rPr lang="ru-RU" sz="1400" b="1" dirty="0">
                <a:solidFill>
                  <a:schemeClr val="bg2">
                    <a:lumMod val="25000"/>
                  </a:schemeClr>
                </a:solidFill>
                <a:latin typeface="Raleway SemiBold" pitchFamily="50" charset="-52"/>
              </a:rPr>
              <a:t>11%</a:t>
            </a:r>
          </a:p>
        </p:txBody>
      </p:sp>
    </p:spTree>
    <p:extLst>
      <p:ext uri="{BB962C8B-B14F-4D97-AF65-F5344CB8AC3E}">
        <p14:creationId xmlns:p14="http://schemas.microsoft.com/office/powerpoint/2010/main" val="282203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8FD1928-8AA6-4D4F-BA5E-920F226DBDFA}"/>
              </a:ext>
            </a:extLst>
          </p:cNvPr>
          <p:cNvSpPr txBox="1"/>
          <p:nvPr/>
        </p:nvSpPr>
        <p:spPr>
          <a:xfrm>
            <a:off x="473535" y="357760"/>
            <a:ext cx="103070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Последствия существования нелегального рынка алкогольной продукции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E7C4339-4D61-B24E-B59A-DD4A7B903C23}"/>
              </a:ext>
            </a:extLst>
          </p:cNvPr>
          <p:cNvSpPr/>
          <p:nvPr/>
        </p:nvSpPr>
        <p:spPr>
          <a:xfrm>
            <a:off x="587375" y="1822999"/>
            <a:ext cx="2666999" cy="617562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Для экономики и  государства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90EF32B-C1A6-144D-9EB4-47A03043A877}"/>
              </a:ext>
            </a:extLst>
          </p:cNvPr>
          <p:cNvSpPr/>
          <p:nvPr/>
        </p:nvSpPr>
        <p:spPr>
          <a:xfrm>
            <a:off x="3380086" y="1822999"/>
            <a:ext cx="2667000" cy="617562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Для демографического состояния страны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39FD83-A3B0-1246-8098-1A6CC5B7C825}"/>
              </a:ext>
            </a:extLst>
          </p:cNvPr>
          <p:cNvSpPr txBox="1"/>
          <p:nvPr/>
        </p:nvSpPr>
        <p:spPr>
          <a:xfrm>
            <a:off x="8896702" y="2693993"/>
            <a:ext cx="252923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180975" lvl="0" indent="-180975"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  <a:defRPr sz="1400">
                <a:latin typeface="Raleway" pitchFamily="50" charset="-52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Экономические потери из-за снижения спроса на легальную продукцию</a:t>
            </a:r>
          </a:p>
          <a:p>
            <a:r>
              <a:rPr lang="ru-RU" dirty="0"/>
              <a:t>Репутационные потери легальных производителей</a:t>
            </a:r>
          </a:p>
          <a:p>
            <a:r>
              <a:rPr lang="ru-RU" dirty="0"/>
              <a:t>Риски дополнительного регулирования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31AE8E-F93D-D245-9084-98CF4ED7B192}"/>
              </a:ext>
            </a:extLst>
          </p:cNvPr>
          <p:cNvSpPr txBox="1"/>
          <p:nvPr/>
        </p:nvSpPr>
        <p:spPr>
          <a:xfrm>
            <a:off x="3292747" y="2693993"/>
            <a:ext cx="280325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180975" lvl="0" indent="-180975"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  <a:defRPr sz="1400">
                <a:latin typeface="Raleway" pitchFamily="50" charset="-52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Смертность от алкоголь=ассоциированных последствий</a:t>
            </a:r>
          </a:p>
          <a:p>
            <a:r>
              <a:rPr lang="ru-RU" dirty="0"/>
              <a:t>Снижение качества человеческого капитала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9F3C968-0841-D94F-8B5B-FCDEECA25FD0}"/>
              </a:ext>
            </a:extLst>
          </p:cNvPr>
          <p:cNvSpPr/>
          <p:nvPr/>
        </p:nvSpPr>
        <p:spPr>
          <a:xfrm>
            <a:off x="6165874" y="1822999"/>
            <a:ext cx="2666999" cy="617562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Для общества в целом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1434A19-121D-3642-8678-CBB036E67DF5}"/>
              </a:ext>
            </a:extLst>
          </p:cNvPr>
          <p:cNvSpPr/>
          <p:nvPr/>
        </p:nvSpPr>
        <p:spPr>
          <a:xfrm>
            <a:off x="478725" y="2693993"/>
            <a:ext cx="29166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  <a:cs typeface="Arial" panose="020B0604020202020204" pitchFamily="34" charset="0"/>
              </a:rPr>
              <a:t>Рост коррупции и преступности</a:t>
            </a:r>
          </a:p>
          <a:p>
            <a:pPr marL="180975" indent="-180975"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  <a:cs typeface="Arial" panose="020B0604020202020204" pitchFamily="34" charset="0"/>
              </a:rPr>
              <a:t>Недополучение акцизов</a:t>
            </a:r>
          </a:p>
          <a:p>
            <a:pPr marL="180975" indent="-180975">
              <a:spcBef>
                <a:spcPts val="6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400" dirty="0">
                <a:latin typeface="Raleway" pitchFamily="50" charset="-52"/>
                <a:cs typeface="Arial" panose="020B0604020202020204" pitchFamily="34" charset="0"/>
              </a:rPr>
              <a:t>Недополучение прямых налогов, социальных отчислений и косвенных налогов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A37C9C8-D230-C440-B276-5C4B487504CE}"/>
              </a:ext>
            </a:extLst>
          </p:cNvPr>
          <p:cNvSpPr/>
          <p:nvPr/>
        </p:nvSpPr>
        <p:spPr>
          <a:xfrm>
            <a:off x="8988133" y="1822999"/>
            <a:ext cx="2666999" cy="617562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Для бизнеса</a:t>
            </a:r>
          </a:p>
        </p:txBody>
      </p:sp>
      <p:sp>
        <p:nvSpPr>
          <p:cNvPr id="15" name="TextBox 23">
            <a:extLst>
              <a:ext uri="{FF2B5EF4-FFF2-40B4-BE49-F238E27FC236}">
                <a16:creationId xmlns:a16="http://schemas.microsoft.com/office/drawing/2014/main" id="{980E8F82-6864-D645-8B4B-E27D7DD2DE3B}"/>
              </a:ext>
            </a:extLst>
          </p:cNvPr>
          <p:cNvSpPr txBox="1"/>
          <p:nvPr/>
        </p:nvSpPr>
        <p:spPr>
          <a:xfrm>
            <a:off x="6048130" y="2693993"/>
            <a:ext cx="292426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285750" lvl="0" indent="-285750">
              <a:buClr>
                <a:srgbClr val="009999"/>
              </a:buClr>
              <a:buFont typeface="Wingdings" panose="05000000000000000000" pitchFamily="2" charset="2"/>
              <a:buChar char="§"/>
              <a:defRPr sz="1400">
                <a:latin typeface="Raleway" pitchFamily="50" charset="-52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600"/>
              </a:spcBef>
            </a:pPr>
            <a:r>
              <a:rPr lang="ru-RU" dirty="0"/>
              <a:t>Проблема социального сиротства из-за алкоголизма родителей</a:t>
            </a:r>
          </a:p>
          <a:p>
            <a:pPr marL="180975" indent="-180975">
              <a:spcBef>
                <a:spcPts val="600"/>
              </a:spcBef>
            </a:pPr>
            <a:r>
              <a:rPr lang="ru-RU" dirty="0"/>
              <a:t>Повышение криминогенной обстановки и сокращение уровня безопасности населения</a:t>
            </a:r>
          </a:p>
          <a:p>
            <a:pPr marL="180975" indent="-180975">
              <a:spcBef>
                <a:spcPts val="600"/>
              </a:spcBef>
            </a:pPr>
            <a:r>
              <a:rPr lang="ru-RU" dirty="0"/>
              <a:t>Повышение ценовой и физической доступности алкогольной продукции</a:t>
            </a:r>
          </a:p>
          <a:p>
            <a:pPr marL="180975" indent="-180975">
              <a:spcBef>
                <a:spcPts val="600"/>
              </a:spcBef>
            </a:pPr>
            <a:r>
              <a:rPr lang="ru-RU" dirty="0"/>
              <a:t>Нарушение прав потребителей на получение полной информации о товаре, на приобретение качественной и безопасной продукции</a:t>
            </a:r>
          </a:p>
        </p:txBody>
      </p:sp>
      <p:sp>
        <p:nvSpPr>
          <p:cNvPr id="19" name="Номер слайда 9">
            <a:extLst>
              <a:ext uri="{FF2B5EF4-FFF2-40B4-BE49-F238E27FC236}">
                <a16:creationId xmlns:a16="http://schemas.microsoft.com/office/drawing/2014/main" id="{16DB9156-537F-4844-A13D-D4CC7BAF5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14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D5F37DC0-097A-45F2-9B4B-B50CF3FECC5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DA3FC2F0-E51F-4762-9806-90F811376516}"/>
              </a:ext>
            </a:extLst>
          </p:cNvPr>
          <p:cNvCxnSpPr>
            <a:cxnSpLocks/>
          </p:cNvCxnSpPr>
          <p:nvPr/>
        </p:nvCxnSpPr>
        <p:spPr>
          <a:xfrm>
            <a:off x="3307261" y="1822999"/>
            <a:ext cx="0" cy="4485726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0F4A928-0735-4E59-93DF-E0E417BA3E57}"/>
              </a:ext>
            </a:extLst>
          </p:cNvPr>
          <p:cNvCxnSpPr>
            <a:cxnSpLocks/>
          </p:cNvCxnSpPr>
          <p:nvPr/>
        </p:nvCxnSpPr>
        <p:spPr>
          <a:xfrm>
            <a:off x="8890080" y="1822999"/>
            <a:ext cx="0" cy="4485726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48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72C4329-D538-4319-87D3-0B700E561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242" y="2005012"/>
            <a:ext cx="1002173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None/>
            </a:pPr>
            <a:r>
              <a:rPr lang="ru-RU" sz="1800" dirty="0">
                <a:latin typeface="Raleway" pitchFamily="50" charset="-52"/>
              </a:rPr>
              <a:t>Наряду с мерами, осуществляемыми ФОИВ, контрольно-надзорными, правоохранительными органами: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latin typeface="Raleway" pitchFamily="50" charset="-52"/>
              </a:rPr>
              <a:t>Большинство экспертов отмечают ЕГАИС как эффективную систему противодействия нелегальному производству и обороту АП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endParaRPr lang="ru-RU" sz="1800" dirty="0">
              <a:latin typeface="Raleway" pitchFamily="50" charset="-52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endParaRPr lang="ru-RU" sz="1800" dirty="0">
              <a:latin typeface="Raleway" pitchFamily="50" charset="-52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latin typeface="Raleway" pitchFamily="50" charset="-52"/>
              </a:rPr>
              <a:t>Критике со стороны экспертного сообщества подверглись фискальные меры, создающие неравные условия между легальными и нелегальными производителями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latin typeface="Raleway" pitchFamily="50" charset="-52"/>
              </a:rPr>
              <a:t>Ввиду того, что нелегальная продажа алкогольной продукции находится в той зоне, которая недоступна контролирующим органам с точки зрения оценок и мониторинга ситуации, по мнению экспертов, более эффективными могут быть меры, направленные на обеление рынка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66BB6-7331-4F17-989E-A67ED1B17982}"/>
              </a:ext>
            </a:extLst>
          </p:cNvPr>
          <p:cNvSpPr txBox="1"/>
          <p:nvPr/>
        </p:nvSpPr>
        <p:spPr>
          <a:xfrm>
            <a:off x="482183" y="355510"/>
            <a:ext cx="10140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Действующие меры по борьбе с незаконной алкогольной продукцией</a:t>
            </a:r>
          </a:p>
        </p:txBody>
      </p:sp>
      <p:sp>
        <p:nvSpPr>
          <p:cNvPr id="11" name="Номер слайда 9">
            <a:extLst>
              <a:ext uri="{FF2B5EF4-FFF2-40B4-BE49-F238E27FC236}">
                <a16:creationId xmlns:a16="http://schemas.microsoft.com/office/drawing/2014/main" id="{E00F5052-F3D5-4208-AF70-9F9C4D9C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15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04A713E-3CBA-4F87-86D7-076F4AA394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32E998A-8C5A-492D-8111-1271CC250F0F}"/>
              </a:ext>
            </a:extLst>
          </p:cNvPr>
          <p:cNvSpPr txBox="1"/>
          <p:nvPr/>
        </p:nvSpPr>
        <p:spPr>
          <a:xfrm>
            <a:off x="2119085" y="333048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i="1" dirty="0">
                <a:solidFill>
                  <a:srgbClr val="009999"/>
                </a:solidFill>
                <a:effectLst/>
                <a:latin typeface="Raleway" pitchFamily="50" charset="-52"/>
                <a:ea typeface="Calibri" panose="020F0502020204030204" pitchFamily="34" charset="0"/>
              </a:rPr>
              <a:t>«ЕГАИС позволил разделить рынок на черный и белый, ликвидировав серую зону»</a:t>
            </a:r>
          </a:p>
          <a:p>
            <a:pPr algn="ctr"/>
            <a:r>
              <a:rPr lang="ru-RU" b="1" i="1" dirty="0">
                <a:solidFill>
                  <a:srgbClr val="009999"/>
                </a:solidFill>
                <a:latin typeface="Raleway" pitchFamily="50" charset="-52"/>
              </a:rPr>
              <a:t>(Эксперт от торговли)</a:t>
            </a:r>
          </a:p>
        </p:txBody>
      </p:sp>
    </p:spTree>
    <p:extLst>
      <p:ext uri="{BB962C8B-B14F-4D97-AF65-F5344CB8AC3E}">
        <p14:creationId xmlns:p14="http://schemas.microsoft.com/office/powerpoint/2010/main" val="242673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6CF9B97-9B4B-4437-AF7C-75D8C3BDEC51}"/>
              </a:ext>
            </a:extLst>
          </p:cNvPr>
          <p:cNvSpPr txBox="1"/>
          <p:nvPr/>
        </p:nvSpPr>
        <p:spPr>
          <a:xfrm>
            <a:off x="462548" y="342810"/>
            <a:ext cx="10140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Предложения и рекомендации по совершенствованию регуляторных мер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BC6D2C79-C156-46BF-B958-090D5DE4D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075" y="2065381"/>
            <a:ext cx="11131550" cy="4281444"/>
          </a:xfrm>
        </p:spPr>
        <p:txBody>
          <a:bodyPr numCol="2" spcCol="360000"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Разработка комплексной методики оценки нелегального производства и оборота алкогольной продукции;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Продолжение диалога по совершенствованию регуляторных мер в рамках регуляторной гильотины;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Либерализация торговли алкогольной продукцией в рознице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Снятие запрета на дистанционную продажу алкогольной продукции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Устранение лазеек в законодательстве с целью запрета тех форматов торговли, поддерживающих теневой рынка (борьба с «наливайками)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endParaRPr lang="ru-RU" sz="1600" dirty="0">
              <a:latin typeface="Raleway" pitchFamily="50" charset="-52"/>
            </a:endParaRP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Создание благоприятных конкурентных условий для добросовестных, легальных участников рынка в сравнении с нелегальными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Контроль за оборотом тары, в частности маркировка бутылок на заводе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Контроль за оборотом и производством метанола (лицензирование, контроль логистики и хранения, корректная маркировка как опасного вещества);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600" dirty="0">
                <a:latin typeface="Raleway" pitchFamily="50" charset="-52"/>
              </a:rPr>
              <a:t>Появление стратегического видения развития отрасли, обозначение приоритетов государственной политики в этой области.</a:t>
            </a:r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98E43887-7E27-4456-8657-664C6A6B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16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1EDC556-C944-44F2-B636-93AAE4E63C4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984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F44399B-C212-4DFC-8EBD-D603837031E6}"/>
              </a:ext>
            </a:extLst>
          </p:cNvPr>
          <p:cNvSpPr txBox="1"/>
          <p:nvPr/>
        </p:nvSpPr>
        <p:spPr>
          <a:xfrm>
            <a:off x="1025817" y="3105834"/>
            <a:ext cx="10140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27472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6F4139B-1FAC-044E-9BFC-624CEBBDA37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79425" y="1188350"/>
            <a:ext cx="4794404" cy="2078647"/>
          </a:xfr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ru-RU" sz="1600" b="1" dirty="0">
                <a:latin typeface="Raleway" panose="020B0503030101060003" pitchFamily="34" charset="-52"/>
              </a:rPr>
              <a:t>Центр развития потребительского рынка </a:t>
            </a:r>
            <a:r>
              <a:rPr lang="ru-RU" sz="1600" dirty="0">
                <a:latin typeface="Raleway" panose="020B0503030101060003" pitchFamily="34" charset="-52"/>
              </a:rPr>
              <a:t>– подразделение Московской школы управления СКОЛКОВО.</a:t>
            </a:r>
          </a:p>
          <a:p>
            <a:pPr marL="0" indent="0"/>
            <a:r>
              <a:rPr lang="ru-RU" sz="1600" dirty="0">
                <a:latin typeface="Raleway" panose="020B0503030101060003" pitchFamily="34" charset="-52"/>
              </a:rPr>
              <a:t>Направления деятельности:</a:t>
            </a:r>
          </a:p>
          <a:p>
            <a:pPr marL="324000" indent="-306000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1600" dirty="0">
                <a:latin typeface="Raleway" panose="020B0503030101060003" pitchFamily="34" charset="-52"/>
              </a:rPr>
              <a:t>Комплексная экспертиза</a:t>
            </a:r>
          </a:p>
          <a:p>
            <a:pPr marL="324000" indent="-306000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1600" dirty="0">
                <a:latin typeface="Raleway" panose="020B0503030101060003" pitchFamily="34" charset="-52"/>
              </a:rPr>
              <a:t>Исследования и аналитика</a:t>
            </a:r>
          </a:p>
          <a:p>
            <a:pPr marL="324000" indent="-306000">
              <a:lnSpc>
                <a:spcPct val="100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ru-RU" sz="1600" dirty="0">
                <a:latin typeface="Raleway" panose="020B0503030101060003" pitchFamily="34" charset="-52"/>
              </a:rPr>
              <a:t>Отраслевые и межотраслевые диалоги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8BA95F-5C2B-C14E-907F-05808A92D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/>
              <a:t>Общая информация</a:t>
            </a:r>
            <a:endParaRPr lang="en-RU" sz="29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DF8123-A10C-4540-9932-278E3E2E44DF}"/>
              </a:ext>
            </a:extLst>
          </p:cNvPr>
          <p:cNvSpPr txBox="1"/>
          <p:nvPr/>
        </p:nvSpPr>
        <p:spPr>
          <a:xfrm>
            <a:off x="294457" y="3608143"/>
            <a:ext cx="112975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/>
            <a:r>
              <a:rPr lang="ru-RU" sz="2400" b="1" dirty="0">
                <a:solidFill>
                  <a:srgbClr val="009999"/>
                </a:solidFill>
                <a:latin typeface="Raleway" pitchFamily="2" charset="0"/>
              </a:rPr>
              <a:t>Исследования Центра:</a:t>
            </a:r>
            <a:endParaRPr lang="en-US" sz="2400" b="1" dirty="0">
              <a:solidFill>
                <a:srgbClr val="009999"/>
              </a:solidFill>
              <a:latin typeface="Raleway" pitchFamily="2" charset="0"/>
            </a:endParaRPr>
          </a:p>
          <a:p>
            <a:pPr marL="486000" indent="-234000">
              <a:spcBef>
                <a:spcPts val="3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Raleway" pitchFamily="2" charset="0"/>
              </a:rPr>
              <a:t>Теневой рынок алкогольной продукции: структура, тенденции, последствия (совместно с ЦСП «Платформа»), 2019.</a:t>
            </a:r>
          </a:p>
          <a:p>
            <a:pPr marL="486000" indent="-234000">
              <a:spcBef>
                <a:spcPts val="300"/>
              </a:spcBef>
              <a:buClr>
                <a:srgbClr val="4EA88A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Raleway" pitchFamily="2" charset="0"/>
              </a:rPr>
              <a:t>Основные формы нелегального рынка пивоваренной продукции и инструменты борьбы с ним, 2020.</a:t>
            </a:r>
          </a:p>
          <a:p>
            <a:pPr marL="486000" indent="-234000">
              <a:spcBef>
                <a:spcPts val="300"/>
              </a:spcBef>
              <a:buClr>
                <a:srgbClr val="4EA88A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Raleway" pitchFamily="2" charset="0"/>
              </a:rPr>
              <a:t>Определение фактического влияния дополнительных региональных ограничений розничной продажи алкогольной продукции, 2020.</a:t>
            </a:r>
          </a:p>
          <a:p>
            <a:pPr marL="486000" indent="-234000">
              <a:spcBef>
                <a:spcPts val="300"/>
              </a:spcBef>
              <a:buClr>
                <a:srgbClr val="4EA88A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Raleway" pitchFamily="2" charset="0"/>
              </a:rPr>
              <a:t>Продовольственные потери и органических отходы на потребительском рынке РФ (совместно с ЦСП «Платформа»), 2019.</a:t>
            </a:r>
          </a:p>
          <a:p>
            <a:pPr marL="486000" indent="-234000">
              <a:spcBef>
                <a:spcPts val="300"/>
              </a:spcBef>
              <a:buClr>
                <a:srgbClr val="4EA88A"/>
              </a:buClr>
              <a:buFont typeface="Wingdings" panose="05000000000000000000" pitchFamily="2" charset="2"/>
              <a:buChar char="§"/>
            </a:pPr>
            <a:r>
              <a:rPr lang="ru-RU" sz="1500" dirty="0">
                <a:latin typeface="Raleway" pitchFamily="2" charset="0"/>
              </a:rPr>
              <a:t>Определение наиболее эффективных путей преодоления 2020 г. трансграничных барьеров на пространстве ЕАЭС с помощью цифровой маркировки и прослеживаемости движения товаров, 2020.</a:t>
            </a:r>
          </a:p>
          <a:p>
            <a:pPr marL="486000" indent="-234000">
              <a:spcBef>
                <a:spcPts val="300"/>
              </a:spcBef>
              <a:buClr>
                <a:srgbClr val="4EA88A"/>
              </a:buClr>
              <a:buFont typeface="Wingdings" panose="05000000000000000000" pitchFamily="2" charset="2"/>
              <a:buChar char="§"/>
            </a:pPr>
            <a:r>
              <a:rPr lang="ru-RU" sz="1600" dirty="0">
                <a:latin typeface="Raleway" pitchFamily="2" charset="0"/>
              </a:rPr>
              <a:t>Дистанционная торговля алкогольной продукцией и её влияние на рынок электронной коммерции, 2021.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F34B3E-F570-F14A-B072-38E76D9B294B}"/>
              </a:ext>
            </a:extLst>
          </p:cNvPr>
          <p:cNvSpPr txBox="1"/>
          <p:nvPr/>
        </p:nvSpPr>
        <p:spPr>
          <a:xfrm>
            <a:off x="8543694" y="537812"/>
            <a:ext cx="25244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1800" b="1" dirty="0">
                <a:solidFill>
                  <a:srgbClr val="009999"/>
                </a:solidFill>
                <a:latin typeface="Raleway" panose="020B0503030101060003" pitchFamily="34" charset="-52"/>
              </a:rPr>
              <a:t>Подробнее о нас: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B434AFF0-5A34-7049-A6B3-BD960A1E5623}"/>
              </a:ext>
            </a:extLst>
          </p:cNvPr>
          <p:cNvGrpSpPr/>
          <p:nvPr/>
        </p:nvGrpSpPr>
        <p:grpSpPr>
          <a:xfrm>
            <a:off x="8558097" y="902574"/>
            <a:ext cx="1959205" cy="1974511"/>
            <a:chOff x="10122076" y="4344939"/>
            <a:chExt cx="1959205" cy="1974511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A75E0C3-FA9B-874F-B00E-77CED47C5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56" t="6756" r="6756" b="6081"/>
            <a:stretch/>
          </p:blipFill>
          <p:spPr bwMode="auto">
            <a:xfrm>
              <a:off x="10122076" y="4344939"/>
              <a:ext cx="1959205" cy="1974511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Picture 2" descr="Моти Кристал | Московская школа управления СКОЛКОВО">
              <a:extLst>
                <a:ext uri="{FF2B5EF4-FFF2-40B4-BE49-F238E27FC236}">
                  <a16:creationId xmlns:a16="http://schemas.microsoft.com/office/drawing/2014/main" id="{B17C1B06-2D6F-2D4B-BEDE-3B1545195F8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71" t="-2491" r="25129" b="41383"/>
            <a:stretch/>
          </p:blipFill>
          <p:spPr bwMode="auto">
            <a:xfrm>
              <a:off x="11644451" y="4508802"/>
              <a:ext cx="280995" cy="2947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" name="Номер слайда 9">
            <a:extLst>
              <a:ext uri="{FF2B5EF4-FFF2-40B4-BE49-F238E27FC236}">
                <a16:creationId xmlns:a16="http://schemas.microsoft.com/office/drawing/2014/main" id="{849D26E3-6C21-4AF2-AEEE-79DE85032EE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pPr algn="r"/>
              <a:t>2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3041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B2E3BA7-6671-4E13-99AA-9C3EB3A22511}"/>
              </a:ext>
            </a:extLst>
          </p:cNvPr>
          <p:cNvSpPr/>
          <p:nvPr/>
        </p:nvSpPr>
        <p:spPr>
          <a:xfrm>
            <a:off x="0" y="0"/>
            <a:ext cx="5735638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31B779-A1C9-E142-8571-678C6FCEF527}"/>
              </a:ext>
            </a:extLst>
          </p:cNvPr>
          <p:cNvSpPr txBox="1"/>
          <p:nvPr/>
        </p:nvSpPr>
        <p:spPr>
          <a:xfrm>
            <a:off x="490705" y="364390"/>
            <a:ext cx="4230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Об исследовании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62C03B-A116-8743-BAC7-338EF90622AC}"/>
              </a:ext>
            </a:extLst>
          </p:cNvPr>
          <p:cNvSpPr txBox="1"/>
          <p:nvPr/>
        </p:nvSpPr>
        <p:spPr>
          <a:xfrm>
            <a:off x="5980253" y="1242050"/>
            <a:ext cx="5871648" cy="5287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Источники данных:</a:t>
            </a:r>
          </a:p>
          <a:p>
            <a:pPr>
              <a:lnSpc>
                <a:spcPct val="114000"/>
              </a:lnSpc>
            </a:pPr>
            <a:r>
              <a:rPr lang="ru-RU" sz="1400" dirty="0">
                <a:latin typeface="Raleway" pitchFamily="50" charset="-52"/>
              </a:rPr>
              <a:t>Экспертные интервью </a:t>
            </a:r>
          </a:p>
          <a:p>
            <a:pPr>
              <a:lnSpc>
                <a:spcPct val="114000"/>
              </a:lnSpc>
            </a:pPr>
            <a:r>
              <a:rPr lang="ru-RU" sz="1400" dirty="0">
                <a:latin typeface="Raleway" pitchFamily="50" charset="-52"/>
              </a:rPr>
              <a:t>Исследования ЛЭСИ ВШЭ, ЦРПР и др.</a:t>
            </a:r>
          </a:p>
          <a:p>
            <a:pPr>
              <a:lnSpc>
                <a:spcPct val="114000"/>
              </a:lnSpc>
            </a:pPr>
            <a:endParaRPr lang="ru-RU" sz="1400" dirty="0">
              <a:latin typeface="Raleway" pitchFamily="50" charset="-52"/>
            </a:endParaRPr>
          </a:p>
          <a:p>
            <a:pPr>
              <a:lnSpc>
                <a:spcPct val="114000"/>
              </a:lnSpc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Открытые источники данных: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Федеральной службы государственной статистики (Росстат);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Единая межведомственная информационно-статистическая система (ЕМИСС);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Федеральной таможенной службы РФ;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Федерального казначейства РФ;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Генеральной прокуратуры РФ;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Верховного суда РФ;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 Федеральной налоговой службы РФ;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Информационная система СПАРК;</a:t>
            </a:r>
            <a:endParaRPr lang="ru-RU" sz="1400" dirty="0">
              <a:effectLst/>
              <a:latin typeface="Raleway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Российский мониторинг экономического положения и здоровья населения НИУ ВШЭ (РМЭЗ НИУ ВШЭ);</a:t>
            </a:r>
          </a:p>
          <a:p>
            <a:pPr marL="342900" lvl="0" indent="-342900"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База данных</a:t>
            </a:r>
            <a:r>
              <a:rPr lang="en-US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UN Comtrade</a:t>
            </a: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0705" y="1242050"/>
            <a:ext cx="4532707" cy="3654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Цель исследования</a:t>
            </a:r>
            <a:endParaRPr lang="ru-RU" sz="1600" b="1" dirty="0">
              <a:solidFill>
                <a:srgbClr val="009999"/>
              </a:solidFill>
              <a:latin typeface="Raleway" pitchFamily="50" charset="-52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600" dirty="0">
                <a:latin typeface="Raleway" pitchFamily="50" charset="-52"/>
                <a:cs typeface="Arial" panose="020B0604020202020204" pitchFamily="34" charset="0"/>
              </a:rPr>
              <a:t>Изучение состояния, динамики, последствий существования теневого рынка алкогольной продукции в период с 2019 года по настоящее время</a:t>
            </a:r>
          </a:p>
          <a:p>
            <a:pPr>
              <a:spcBef>
                <a:spcPts val="300"/>
              </a:spcBef>
            </a:pPr>
            <a:endParaRPr lang="ru-RU" sz="1600" dirty="0">
              <a:latin typeface="Raleway" pitchFamily="50" charset="-52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Объект исследования</a:t>
            </a:r>
            <a:endParaRPr lang="ru-RU" dirty="0">
              <a:latin typeface="Raleway" pitchFamily="50" charset="-52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600" dirty="0">
                <a:latin typeface="Raleway" pitchFamily="50" charset="-52"/>
                <a:cs typeface="Arial" panose="020B0604020202020204" pitchFamily="34" charset="0"/>
              </a:rPr>
              <a:t>Теневой рынок алкогольной продукции Российской Федерации</a:t>
            </a:r>
          </a:p>
          <a:p>
            <a:pPr>
              <a:spcBef>
                <a:spcPts val="300"/>
              </a:spcBef>
            </a:pPr>
            <a:endParaRPr lang="ru-RU" sz="1600" dirty="0">
              <a:latin typeface="Raleway" pitchFamily="50" charset="-52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Предмет исследования</a:t>
            </a:r>
            <a:endParaRPr lang="ru-RU" dirty="0">
              <a:latin typeface="Raleway" pitchFamily="50" charset="-52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</a:pPr>
            <a:r>
              <a:rPr lang="ru-RU" sz="1600" dirty="0">
                <a:latin typeface="Raleway" pitchFamily="50" charset="-52"/>
                <a:cs typeface="Arial" panose="020B0604020202020204" pitchFamily="34" charset="0"/>
              </a:rPr>
              <a:t>Риски и последствия существования теневого рынка АП РФ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7AD6F17-F712-4216-A255-290A6E90A56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Номер слайда 9">
            <a:extLst>
              <a:ext uri="{FF2B5EF4-FFF2-40B4-BE49-F238E27FC236}">
                <a16:creationId xmlns:a16="http://schemas.microsoft.com/office/drawing/2014/main" id="{6D87B4B5-1E94-42DC-B585-593DEC96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3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3863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AABDCF6-E06D-F34A-8164-F1A8DBC3E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749" y="1761943"/>
            <a:ext cx="10016914" cy="495953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Фон: снижение покупательной способности, падение доходов населения, рост потребительских цен, пандемия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 COVID-19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Raleway" pitchFamily="50" charset="-52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Последние 3 года на легальном рынке алкогольной продукции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: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Снижение потребления алкогольной продукции, наблюдавшееся на протяжении последних 10 лет замедлилось и окончательно остановилось в 2020 году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Производство крепкой АП упало, а продажи выросли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Производство и продажи пива выросли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Производство вина упало, продажи выросли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Продолжается ужесточение регулирования: рост акцизов, МРЦ; наряду с ростом себестоимости производства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Общий объем потребления алкогольной продукции в 2020 г. вырос на 2,7% после многолетнего падения и составил 7,6 л чистого спирта на душу населения (в 2019г. – 7,4 л)</a:t>
            </a: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SzPct val="130000"/>
              <a:buFont typeface="+mj-lt"/>
              <a:buAutoNum type="arabicPeriod"/>
            </a:pP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Косвенные показатели потребления также свидетельствуют о росте потребления алкогольной продукции: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Число смертей, связанных со злоупотреблениям алкоголя выросло на 6,3%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Рост поисковых запросов на онлайн-продажу алкогольной продукции в 2 раза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Рост выручки производителей самогонных аппаратов на 7%</a:t>
            </a:r>
          </a:p>
          <a:p>
            <a:pPr marL="540000" lvl="1" indent="-14400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cs typeface="Arial" panose="020B0604020202020204" pitchFamily="34" charset="0"/>
              </a:rPr>
              <a:t>Число осужденных по уголовным статьям, связанным с незаконным производством алкогольной продукции выросло на 8% 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Clr>
                <a:srgbClr val="009999"/>
              </a:buClr>
              <a:buNone/>
            </a:pP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</a:rPr>
              <a:t>В рамках исследования проверялась гипотеза о росте теневого рынка алкогольной продукции в 2020-2021 годах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ABAB62-A0DA-45E1-B2C5-8A2551141916}"/>
              </a:ext>
            </a:extLst>
          </p:cNvPr>
          <p:cNvSpPr txBox="1"/>
          <p:nvPr/>
        </p:nvSpPr>
        <p:spPr>
          <a:xfrm>
            <a:off x="483202" y="358539"/>
            <a:ext cx="7804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Текущее состояние рынка алкогольной продукции</a:t>
            </a:r>
          </a:p>
        </p:txBody>
      </p:sp>
      <p:sp>
        <p:nvSpPr>
          <p:cNvPr id="13" name="Номер слайда 9">
            <a:extLst>
              <a:ext uri="{FF2B5EF4-FFF2-40B4-BE49-F238E27FC236}">
                <a16:creationId xmlns:a16="http://schemas.microsoft.com/office/drawing/2014/main" id="{1BE54F27-30E3-41F8-83E6-11AEC416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4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5DAF479-E1E5-4ECA-A0EA-442ED864C59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747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FE0A3AF4-B636-4087-913A-8BE7A2E1AC39}"/>
              </a:ext>
            </a:extLst>
          </p:cNvPr>
          <p:cNvSpPr txBox="1"/>
          <p:nvPr/>
        </p:nvSpPr>
        <p:spPr>
          <a:xfrm>
            <a:off x="494775" y="1663956"/>
            <a:ext cx="11789777" cy="1347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lvl="0" indent="-174625" algn="just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Рост акцизов на крепкую АП до 566 руб. (+ 8%), на вино – до 32 руб. (+78%), на пиво – до 23 руб. (+10%)</a:t>
            </a:r>
          </a:p>
          <a:p>
            <a:pPr marL="174625" lvl="0" indent="-174625" algn="just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Рост минимальной розничной цены на 0,5 л водки на 13% до 243 руб., на игристое вино на 3% до 169 руб. за 0,75 л</a:t>
            </a:r>
          </a:p>
          <a:p>
            <a:pPr marL="174625" lvl="0" indent="-174625" algn="just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dirty="0">
                <a:effectLst/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Себестоимость водки года выросла на 8,5% в 2020 г., вина – на 4,7%, пива – на 3,8% – экспертные оценки</a:t>
            </a:r>
          </a:p>
          <a:p>
            <a:pPr marL="174625" lvl="0" indent="-174625" algn="just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"/>
            </a:pPr>
            <a:r>
              <a:rPr lang="ru-RU" sz="1400" b="1" dirty="0">
                <a:latin typeface="Raleway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выросла конечная стоимость легальной продукции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41336F-666B-408D-8B9F-3CF63C556A88}"/>
              </a:ext>
            </a:extLst>
          </p:cNvPr>
          <p:cNvSpPr txBox="1"/>
          <p:nvPr/>
        </p:nvSpPr>
        <p:spPr>
          <a:xfrm>
            <a:off x="494775" y="364451"/>
            <a:ext cx="9773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Тенденции легального рынка алкогольной продукции 2019-2021 гг.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B682EC-8678-4F53-B110-F2F032724AB6}"/>
              </a:ext>
            </a:extLst>
          </p:cNvPr>
          <p:cNvSpPr txBox="1"/>
          <p:nvPr/>
        </p:nvSpPr>
        <p:spPr>
          <a:xfrm>
            <a:off x="6462568" y="3046168"/>
            <a:ext cx="515221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Рост минимальной розничной цены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CF2FEC-1D17-4C20-9EBB-9FACAB4D7AC2}"/>
              </a:ext>
            </a:extLst>
          </p:cNvPr>
          <p:cNvSpPr txBox="1"/>
          <p:nvPr/>
        </p:nvSpPr>
        <p:spPr>
          <a:xfrm>
            <a:off x="587375" y="3054532"/>
            <a:ext cx="515221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Raleway" pitchFamily="50" charset="-52"/>
                <a:cs typeface="Arial" panose="020B0604020202020204" pitchFamily="34" charset="0"/>
              </a:rPr>
              <a:t>Рост акцизов</a:t>
            </a:r>
          </a:p>
        </p:txBody>
      </p:sp>
      <p:sp>
        <p:nvSpPr>
          <p:cNvPr id="23" name="Номер слайда 9">
            <a:extLst>
              <a:ext uri="{FF2B5EF4-FFF2-40B4-BE49-F238E27FC236}">
                <a16:creationId xmlns:a16="http://schemas.microsoft.com/office/drawing/2014/main" id="{34A3E41C-8675-43E5-B220-7F485A29C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5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graphicFrame>
        <p:nvGraphicFramePr>
          <p:cNvPr id="25" name="Диаграмма 24">
            <a:extLst>
              <a:ext uri="{FF2B5EF4-FFF2-40B4-BE49-F238E27FC236}">
                <a16:creationId xmlns:a16="http://schemas.microsoft.com/office/drawing/2014/main" id="{3CED9BBE-DB66-4C39-8016-DF8A44EE2978}"/>
              </a:ext>
            </a:extLst>
          </p:cNvPr>
          <p:cNvGraphicFramePr>
            <a:graphicFrameLocks/>
          </p:cNvGraphicFramePr>
          <p:nvPr/>
        </p:nvGraphicFramePr>
        <p:xfrm>
          <a:off x="1159647" y="3454642"/>
          <a:ext cx="4579944" cy="3310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7" name="Диаграмма 26">
            <a:extLst>
              <a:ext uri="{FF2B5EF4-FFF2-40B4-BE49-F238E27FC236}">
                <a16:creationId xmlns:a16="http://schemas.microsoft.com/office/drawing/2014/main" id="{1C872D3B-32D4-455B-9CC3-B5285B5FE37C}"/>
              </a:ext>
            </a:extLst>
          </p:cNvPr>
          <p:cNvGraphicFramePr>
            <a:graphicFrameLocks/>
          </p:cNvGraphicFramePr>
          <p:nvPr/>
        </p:nvGraphicFramePr>
        <p:xfrm>
          <a:off x="6456363" y="3458775"/>
          <a:ext cx="4579944" cy="3306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CD0DFF5-C9EB-4D96-8D57-FF4B7671A43A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580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D561493-FA18-4F90-865E-0183977FC699}"/>
              </a:ext>
            </a:extLst>
          </p:cNvPr>
          <p:cNvGraphicFramePr>
            <a:graphicFrameLocks noGrp="1"/>
          </p:cNvGraphicFramePr>
          <p:nvPr/>
        </p:nvGraphicFramePr>
        <p:xfrm>
          <a:off x="587375" y="1692084"/>
          <a:ext cx="11016000" cy="4536316"/>
        </p:xfrm>
        <a:graphic>
          <a:graphicData uri="http://schemas.openxmlformats.org/drawingml/2006/table">
            <a:tbl>
              <a:tblPr firstRow="1" firstCol="1" bandRow="1"/>
              <a:tblGrid>
                <a:gridCol w="3672000">
                  <a:extLst>
                    <a:ext uri="{9D8B030D-6E8A-4147-A177-3AD203B41FA5}">
                      <a16:colId xmlns:a16="http://schemas.microsoft.com/office/drawing/2014/main" val="748587815"/>
                    </a:ext>
                  </a:extLst>
                </a:gridCol>
                <a:gridCol w="3672000">
                  <a:extLst>
                    <a:ext uri="{9D8B030D-6E8A-4147-A177-3AD203B41FA5}">
                      <a16:colId xmlns:a16="http://schemas.microsoft.com/office/drawing/2014/main" val="3674574303"/>
                    </a:ext>
                  </a:extLst>
                </a:gridCol>
                <a:gridCol w="3672000">
                  <a:extLst>
                    <a:ext uri="{9D8B030D-6E8A-4147-A177-3AD203B41FA5}">
                      <a16:colId xmlns:a16="http://schemas.microsoft.com/office/drawing/2014/main" val="3501621494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FFFFFF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Производственная себестоимость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FFFFFF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МРЦ (по закону)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FFFFFF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Возможная цена продажи на теневом рынке исходя из предпосылки о 100% рентабельности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293763"/>
                  </a:ext>
                </a:extLst>
              </a:tr>
              <a:tr h="489903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Водка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496930"/>
                  </a:ext>
                </a:extLst>
              </a:tr>
              <a:tr h="505878"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48,6 руб. за 0,5 л водки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243 руб. за 0,5 л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0,5 л водки –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97,2 руб.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465421"/>
                  </a:ext>
                </a:extLst>
              </a:tr>
              <a:tr h="489903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Игристое вино (отечественное)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F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13675"/>
                  </a:ext>
                </a:extLst>
              </a:tr>
              <a:tr h="635030"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 руб. за 0,75 л игристого вина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en-US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руб. за 0,75 л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0,75 л игристого вина–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более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154 руб.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401360"/>
                  </a:ext>
                </a:extLst>
              </a:tr>
              <a:tr h="489903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</a:pP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Пиво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672747"/>
                  </a:ext>
                </a:extLst>
              </a:tr>
              <a:tr h="989699"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54,5 руб. за л пива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b="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Минимально возможная рентабельная цена –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95 руб.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l">
                        <a:lnSpc>
                          <a:spcPct val="150000"/>
                        </a:lnSpc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л пива – </a:t>
                      </a:r>
                      <a:r>
                        <a:rPr lang="ru-RU" sz="1300" b="1" dirty="0">
                          <a:solidFill>
                            <a:srgbClr val="000000"/>
                          </a:solidFill>
                          <a:effectLst/>
                          <a:latin typeface="Raleway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109 руб.</a:t>
                      </a:r>
                      <a:endParaRPr lang="ru-RU" sz="1700" dirty="0">
                        <a:effectLst/>
                        <a:latin typeface="Raleway" pitchFamily="50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409" marR="100409" marT="0" marB="0" anchor="ctr">
                    <a:lnL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644451"/>
                  </a:ext>
                </a:extLst>
              </a:tr>
            </a:tbl>
          </a:graphicData>
        </a:graphic>
      </p:graphicFrame>
      <p:sp>
        <p:nvSpPr>
          <p:cNvPr id="6" name="Номер слайда 9">
            <a:extLst>
              <a:ext uri="{FF2B5EF4-FFF2-40B4-BE49-F238E27FC236}">
                <a16:creationId xmlns:a16="http://schemas.microsoft.com/office/drawing/2014/main" id="{B4036609-BEDE-41D1-84B5-776A4C13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6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249428-D61C-472A-A400-551A70089366}"/>
              </a:ext>
            </a:extLst>
          </p:cNvPr>
          <p:cNvSpPr txBox="1"/>
          <p:nvPr/>
        </p:nvSpPr>
        <p:spPr>
          <a:xfrm>
            <a:off x="475248" y="363806"/>
            <a:ext cx="97736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009999"/>
                </a:solidFill>
                <a:latin typeface="Raleway" pitchFamily="50" charset="-52"/>
                <a:cs typeface="Arial" panose="020B0604020202020204" pitchFamily="34" charset="0"/>
              </a:rPr>
              <a:t>Сравнение себестоимости и МРЦ алкогольной продукции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DB11B4C-8144-41BE-A06C-BAB8573FFBE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2021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1A0097D-730E-E34C-8E33-26505F46E98E}"/>
              </a:ext>
            </a:extLst>
          </p:cNvPr>
          <p:cNvSpPr/>
          <p:nvPr/>
        </p:nvSpPr>
        <p:spPr>
          <a:xfrm>
            <a:off x="0" y="895162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Объем производства и розничных продаж на крепкую алкогольную продукцию, 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МРЦ на водку и коньяк, 2012–2020 гг.</a:t>
            </a:r>
            <a:endParaRPr lang="ru-RU" dirty="0">
              <a:solidFill>
                <a:srgbClr val="009999"/>
              </a:solidFill>
              <a:latin typeface="Raleway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(Источник: Росстат, ФНС, РАР)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Raleway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1ED9233F-0E26-411E-B8B7-5EC9A5042686}"/>
              </a:ext>
            </a:extLst>
          </p:cNvPr>
          <p:cNvGraphicFramePr/>
          <p:nvPr/>
        </p:nvGraphicFramePr>
        <p:xfrm>
          <a:off x="1914193" y="1964771"/>
          <a:ext cx="8363614" cy="4574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омер слайда 9">
            <a:extLst>
              <a:ext uri="{FF2B5EF4-FFF2-40B4-BE49-F238E27FC236}">
                <a16:creationId xmlns:a16="http://schemas.microsoft.com/office/drawing/2014/main" id="{BAC8F45A-089D-4319-99C9-743B3472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7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7CD038-403C-472A-8BB3-C484E9D94EB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155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C6954FF-5338-BD41-9AFD-F70A4EA359C0}"/>
              </a:ext>
            </a:extLst>
          </p:cNvPr>
          <p:cNvSpPr/>
          <p:nvPr/>
        </p:nvSpPr>
        <p:spPr>
          <a:xfrm>
            <a:off x="1932350" y="890197"/>
            <a:ext cx="83273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9999"/>
                </a:solidFill>
                <a:latin typeface="Raleway" pitchFamily="50" charset="-52"/>
                <a:ea typeface="Times New Roman" panose="02020603050405020304" pitchFamily="18" charset="0"/>
                <a:cs typeface="Arial" panose="020B0604020202020204" pitchFamily="34" charset="0"/>
              </a:rPr>
              <a:t>Объем производства и розничных продаж винодельческой продукции, 2012–2020 гг. </a:t>
            </a:r>
          </a:p>
          <a:p>
            <a:pPr algn="ctr"/>
            <a:r>
              <a:rPr lang="ru-RU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(Источник: Росстат, ФНС, РАР)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Raleway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dirty="0">
              <a:latin typeface="Raleway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74C3DCD-CC4C-4A56-9E70-AC574001DE0E}"/>
              </a:ext>
            </a:extLst>
          </p:cNvPr>
          <p:cNvGraphicFramePr/>
          <p:nvPr/>
        </p:nvGraphicFramePr>
        <p:xfrm>
          <a:off x="1919289" y="1992002"/>
          <a:ext cx="8353424" cy="4713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9">
            <a:extLst>
              <a:ext uri="{FF2B5EF4-FFF2-40B4-BE49-F238E27FC236}">
                <a16:creationId xmlns:a16="http://schemas.microsoft.com/office/drawing/2014/main" id="{6DB9CB22-7142-4E12-B07D-A62CA1427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8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236724-9C20-4B5C-B69B-FB649DEDB43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733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F8FD49CD-999D-4A5A-80B2-BE1362BB4B92}"/>
              </a:ext>
            </a:extLst>
          </p:cNvPr>
          <p:cNvGraphicFramePr/>
          <p:nvPr/>
        </p:nvGraphicFramePr>
        <p:xfrm>
          <a:off x="1919288" y="1994362"/>
          <a:ext cx="835342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1727A95-C3CD-4535-B734-9B4A7559144B}"/>
              </a:ext>
            </a:extLst>
          </p:cNvPr>
          <p:cNvSpPr/>
          <p:nvPr/>
        </p:nvSpPr>
        <p:spPr>
          <a:xfrm>
            <a:off x="0" y="896068"/>
            <a:ext cx="1219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Объем производства и розничных продаж пива</a:t>
            </a:r>
          </a:p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009999"/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(включая напитки, изготавливаемые на основе пива), 2012–2020 гг. </a:t>
            </a:r>
          </a:p>
          <a:p>
            <a:pPr algn="ctr">
              <a:spcAft>
                <a:spcPts val="600"/>
              </a:spcAft>
            </a:pPr>
            <a:r>
              <a:rPr lang="ru-RU" sz="1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(Источник: Росстат, ФНС, РАР)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Raleway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омер слайда 9">
            <a:extLst>
              <a:ext uri="{FF2B5EF4-FFF2-40B4-BE49-F238E27FC236}">
                <a16:creationId xmlns:a16="http://schemas.microsoft.com/office/drawing/2014/main" id="{3F1F8913-0256-4E17-97BA-359DAFF1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2FE1463-C98E-B64D-BF49-F536A60D40EF}" type="slidenum">
              <a:rPr lang="ru-RU" sz="2400" smtClean="0">
                <a:solidFill>
                  <a:srgbClr val="009999"/>
                </a:solidFill>
                <a:latin typeface="Raleway" pitchFamily="50" charset="-52"/>
              </a:rPr>
              <a:t>9</a:t>
            </a:fld>
            <a:endParaRPr lang="ru-RU" sz="2400" dirty="0">
              <a:solidFill>
                <a:srgbClr val="009999"/>
              </a:solidFill>
              <a:latin typeface="Raleway" pitchFamily="50" charset="-52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D647C35-013E-4F56-9408-5236AF763F4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59" y="213783"/>
            <a:ext cx="987722" cy="62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574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8255</TotalTime>
  <Words>1717</Words>
  <Application>Microsoft Macintosh PowerPoint</Application>
  <PresentationFormat>Широкоэкранный</PresentationFormat>
  <Paragraphs>213</Paragraphs>
  <Slides>17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Raleway</vt:lpstr>
      <vt:lpstr>Raleway ExtraBold</vt:lpstr>
      <vt:lpstr>Raleway Light</vt:lpstr>
      <vt:lpstr>Raleway Medium</vt:lpstr>
      <vt:lpstr>Raleway SemiBold</vt:lpstr>
      <vt:lpstr>Symbol</vt:lpstr>
      <vt:lpstr>Wingdings</vt:lpstr>
      <vt:lpstr>Тема Office</vt:lpstr>
      <vt:lpstr>Центр развития потребительского рынка бизнес-школы СКОЛКОВО</vt:lpstr>
      <vt:lpstr>Общая информация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makusheva@pltf.ru</dc:creator>
  <cp:lastModifiedBy>Elena Cho</cp:lastModifiedBy>
  <cp:revision>92</cp:revision>
  <dcterms:created xsi:type="dcterms:W3CDTF">2019-06-05T07:09:17Z</dcterms:created>
  <dcterms:modified xsi:type="dcterms:W3CDTF">2021-12-24T06:23:44Z</dcterms:modified>
</cp:coreProperties>
</file>