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  <p:sldMasterId id="2147483712" r:id="rId2"/>
  </p:sldMasterIdLst>
  <p:notesMasterIdLst>
    <p:notesMasterId r:id="rId21"/>
  </p:notesMasterIdLst>
  <p:handoutMasterIdLst>
    <p:handoutMasterId r:id="rId22"/>
  </p:handoutMasterIdLst>
  <p:sldIdLst>
    <p:sldId id="327" r:id="rId3"/>
    <p:sldId id="340" r:id="rId4"/>
    <p:sldId id="341" r:id="rId5"/>
    <p:sldId id="342" r:id="rId6"/>
    <p:sldId id="344" r:id="rId7"/>
    <p:sldId id="353" r:id="rId8"/>
    <p:sldId id="354" r:id="rId9"/>
    <p:sldId id="343" r:id="rId10"/>
    <p:sldId id="348" r:id="rId11"/>
    <p:sldId id="349" r:id="rId12"/>
    <p:sldId id="350" r:id="rId13"/>
    <p:sldId id="351" r:id="rId14"/>
    <p:sldId id="352" r:id="rId15"/>
    <p:sldId id="346" r:id="rId16"/>
    <p:sldId id="347" r:id="rId17"/>
    <p:sldId id="355" r:id="rId18"/>
    <p:sldId id="345" r:id="rId19"/>
    <p:sldId id="358" r:id="rId20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6" userDrawn="1">
          <p15:clr>
            <a:srgbClr val="A4A3A4"/>
          </p15:clr>
        </p15:guide>
        <p15:guide id="2" pos="3999" userDrawn="1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orient="horz" pos="3090" userDrawn="1">
          <p15:clr>
            <a:srgbClr val="A4A3A4"/>
          </p15:clr>
        </p15:guide>
        <p15:guide id="5" pos="7355" userDrawn="1">
          <p15:clr>
            <a:srgbClr val="A4A3A4"/>
          </p15:clr>
        </p15:guide>
        <p15:guide id="6" orient="horz" pos="323" userDrawn="1">
          <p15:clr>
            <a:srgbClr val="A4A3A4"/>
          </p15:clr>
        </p15:guide>
        <p15:guide id="7" orient="horz" pos="4088" userDrawn="1">
          <p15:clr>
            <a:srgbClr val="A4A3A4"/>
          </p15:clr>
        </p15:guide>
        <p15:guide id="8" pos="80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ya Bizhanova" initials="NB" lastIdx="1" clrIdx="0">
    <p:extLst>
      <p:ext uri="{19B8F6BF-5375-455C-9EA6-DF929625EA0E}">
        <p15:presenceInfo xmlns:p15="http://schemas.microsoft.com/office/powerpoint/2012/main" userId="S-1-5-21-700425122-896430954-1296840347-369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76BB"/>
    <a:srgbClr val="ABD0EF"/>
    <a:srgbClr val="F5AC33"/>
    <a:srgbClr val="373F89"/>
    <a:srgbClr val="8FC0E9"/>
    <a:srgbClr val="559FDD"/>
    <a:srgbClr val="EEEFF8"/>
    <a:srgbClr val="BFE7FF"/>
    <a:srgbClr val="171A39"/>
    <a:srgbClr val="D53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1" autoAdjust="0"/>
    <p:restoredTop sz="94542" autoAdjust="0"/>
  </p:normalViewPr>
  <p:slideViewPr>
    <p:cSldViewPr snapToGrid="0" snapToObjects="1" showGuides="1">
      <p:cViewPr varScale="1">
        <p:scale>
          <a:sx n="65" d="100"/>
          <a:sy n="65" d="100"/>
        </p:scale>
        <p:origin x="198" y="48"/>
      </p:cViewPr>
      <p:guideLst>
        <p:guide orient="horz" pos="1366"/>
        <p:guide pos="3999"/>
        <p:guide pos="325"/>
        <p:guide orient="horz" pos="3090"/>
        <p:guide pos="7355"/>
        <p:guide orient="horz" pos="323"/>
        <p:guide orient="horz" pos="4088"/>
        <p:guide pos="80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1254"/>
    </p:cViewPr>
  </p:sorterViewPr>
  <p:notesViewPr>
    <p:cSldViewPr snapToGrid="0" snapToObjects="1" showGuides="1">
      <p:cViewPr varScale="1">
        <p:scale>
          <a:sx n="96" d="100"/>
          <a:sy n="96" d="100"/>
        </p:scale>
        <p:origin x="368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240E79-DE96-804C-AC2F-B4F8DE5906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350F80-AC0D-EC4C-8BD8-F23920CB78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298A2-3A9D-EE48-8ACE-5E2C3827541D}" type="datetimeFigureOut">
              <a:rPr lang="en-RU" smtClean="0"/>
              <a:t>03/30/2021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AA7CAC-D058-334B-9AFD-F2B622A2E5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54B6A-B923-A343-A19B-59D2FB2B32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01731-0282-4F46-9E6C-DA7213262F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778905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ECFF4-062D-D645-8DBC-F8E5F4D104BB}" type="datetimeFigureOut">
              <a:rPr lang="en-RU" smtClean="0"/>
              <a:t>03/30/2021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BEE8A-AC57-9A48-8B8C-96811CE4C6E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68109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3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289877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4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493914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5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5257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6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60815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7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50662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8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504934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9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364251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10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43284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11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260478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12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622688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13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813069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14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329217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17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17344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BEE8A-AC57-9A48-8B8C-96811CE4C6ED}" type="slidenum">
              <a:rPr lang="en-RU" smtClean="0"/>
              <a:t>18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171867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1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3E4EBB-EB8D-194E-A708-BC268840C13B}"/>
              </a:ext>
            </a:extLst>
          </p:cNvPr>
          <p:cNvSpPr/>
          <p:nvPr/>
        </p:nvSpPr>
        <p:spPr>
          <a:xfrm>
            <a:off x="1768" y="0"/>
            <a:ext cx="6284732" cy="6858000"/>
          </a:xfrm>
          <a:prstGeom prst="rect">
            <a:avLst/>
          </a:prstGeom>
          <a:solidFill>
            <a:srgbClr val="171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F3866-C7E6-C840-B46C-CD02C1C49D09}"/>
              </a:ext>
            </a:extLst>
          </p:cNvPr>
          <p:cNvSpPr/>
          <p:nvPr/>
        </p:nvSpPr>
        <p:spPr>
          <a:xfrm>
            <a:off x="6051925" y="0"/>
            <a:ext cx="6174505" cy="6858000"/>
          </a:xfrm>
          <a:prstGeom prst="rect">
            <a:avLst/>
          </a:prstGeom>
          <a:solidFill>
            <a:srgbClr val="532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1D5C8C7C-7ACF-7A40-8A74-861736CB78B4}"/>
              </a:ext>
            </a:extLst>
          </p:cNvPr>
          <p:cNvSpPr/>
          <p:nvPr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25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8129F2E2-A88F-F84F-B835-940C7B1E7882}"/>
              </a:ext>
            </a:extLst>
          </p:cNvPr>
          <p:cNvSpPr/>
          <p:nvPr/>
        </p:nvSpPr>
        <p:spPr>
          <a:xfrm rot="16200000" flipV="1">
            <a:off x="5976982" y="3286712"/>
            <a:ext cx="3659023" cy="3505773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05773">
                <a:moveTo>
                  <a:pt x="3659023" y="0"/>
                </a:moveTo>
                <a:lnTo>
                  <a:pt x="0" y="0"/>
                </a:lnTo>
                <a:lnTo>
                  <a:pt x="1" y="3505773"/>
                </a:lnTo>
                <a:lnTo>
                  <a:pt x="3061920" y="3505773"/>
                </a:lnTo>
                <a:lnTo>
                  <a:pt x="3659023" y="0"/>
                </a:lnTo>
                <a:close/>
              </a:path>
            </a:pathLst>
          </a:custGeom>
          <a:solidFill>
            <a:srgbClr val="F5A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E3CB566-8721-8647-BB33-1DD338139594}"/>
              </a:ext>
            </a:extLst>
          </p:cNvPr>
          <p:cNvSpPr/>
          <p:nvPr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BB97FE-ACB4-7947-9A79-678532F25420}"/>
              </a:ext>
            </a:extLst>
          </p:cNvPr>
          <p:cNvCxnSpPr>
            <a:cxnSpLocks/>
          </p:cNvCxnSpPr>
          <p:nvPr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2F8046-E18F-304A-94C9-5E9DB8C4CC39}"/>
              </a:ext>
            </a:extLst>
          </p:cNvPr>
          <p:cNvCxnSpPr>
            <a:cxnSpLocks/>
          </p:cNvCxnSpPr>
          <p:nvPr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8BA4EBAB-593D-D146-BC57-FD4A5F70A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0" y="989297"/>
            <a:ext cx="2142627" cy="662266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3DD1934B-13E0-8248-BC55-AD6739A9F248}"/>
              </a:ext>
            </a:extLst>
          </p:cNvPr>
          <p:cNvSpPr/>
          <p:nvPr/>
        </p:nvSpPr>
        <p:spPr>
          <a:xfrm rot="5400000" flipV="1">
            <a:off x="7841141" y="-265552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068787" y="6713956"/>
                </a:lnTo>
                <a:lnTo>
                  <a:pt x="6444342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dirty="0"/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1F174F76-79D2-704D-8B6F-8BDC2FEED2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60E396-B81D-9946-806B-1B35DCC5A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3708400"/>
            <a:ext cx="11047413" cy="847725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RU" sz="2400" b="1" i="0" kern="1200" dirty="0">
                <a:solidFill>
                  <a:schemeClr val="bg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BC082-C9FA-4667-A9BD-FCE7F00F57D6}"/>
              </a:ext>
            </a:extLst>
          </p:cNvPr>
          <p:cNvSpPr/>
          <p:nvPr userDrawn="1"/>
        </p:nvSpPr>
        <p:spPr>
          <a:xfrm>
            <a:off x="1768" y="0"/>
            <a:ext cx="6284732" cy="6858000"/>
          </a:xfrm>
          <a:prstGeom prst="rect">
            <a:avLst/>
          </a:prstGeom>
          <a:solidFill>
            <a:srgbClr val="171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D13A97-3BF5-4290-9FCE-9330474AEA4C}"/>
              </a:ext>
            </a:extLst>
          </p:cNvPr>
          <p:cNvSpPr/>
          <p:nvPr userDrawn="1"/>
        </p:nvSpPr>
        <p:spPr>
          <a:xfrm>
            <a:off x="6051925" y="0"/>
            <a:ext cx="6174505" cy="6858000"/>
          </a:xfrm>
          <a:prstGeom prst="rect">
            <a:avLst/>
          </a:prstGeom>
          <a:solidFill>
            <a:srgbClr val="532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6" name="Freeform 34">
            <a:extLst>
              <a:ext uri="{FF2B5EF4-FFF2-40B4-BE49-F238E27FC236}">
                <a16:creationId xmlns:a16="http://schemas.microsoft.com/office/drawing/2014/main" id="{22BA93FE-D354-4DAA-BDCE-1FCA563628F8}"/>
              </a:ext>
            </a:extLst>
          </p:cNvPr>
          <p:cNvSpPr/>
          <p:nvPr userDrawn="1"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25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17" name="Freeform 32">
            <a:extLst>
              <a:ext uri="{FF2B5EF4-FFF2-40B4-BE49-F238E27FC236}">
                <a16:creationId xmlns:a16="http://schemas.microsoft.com/office/drawing/2014/main" id="{1D21F63D-8F0C-40ED-9797-38114B739F23}"/>
              </a:ext>
            </a:extLst>
          </p:cNvPr>
          <p:cNvSpPr/>
          <p:nvPr userDrawn="1"/>
        </p:nvSpPr>
        <p:spPr>
          <a:xfrm rot="16200000" flipV="1">
            <a:off x="5976982" y="3286712"/>
            <a:ext cx="3659023" cy="3505773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05773">
                <a:moveTo>
                  <a:pt x="3659023" y="0"/>
                </a:moveTo>
                <a:lnTo>
                  <a:pt x="0" y="0"/>
                </a:lnTo>
                <a:lnTo>
                  <a:pt x="1" y="3505773"/>
                </a:lnTo>
                <a:lnTo>
                  <a:pt x="3061920" y="3505773"/>
                </a:lnTo>
                <a:lnTo>
                  <a:pt x="3659023" y="0"/>
                </a:lnTo>
                <a:close/>
              </a:path>
            </a:pathLst>
          </a:custGeom>
          <a:solidFill>
            <a:srgbClr val="F5A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0" name="Freeform 24">
            <a:extLst>
              <a:ext uri="{FF2B5EF4-FFF2-40B4-BE49-F238E27FC236}">
                <a16:creationId xmlns:a16="http://schemas.microsoft.com/office/drawing/2014/main" id="{C94E31ED-CBFD-4E8A-8403-EC960038B1A6}"/>
              </a:ext>
            </a:extLst>
          </p:cNvPr>
          <p:cNvSpPr/>
          <p:nvPr userDrawn="1"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B59D0E-19A7-4E36-BFBE-C4DE0F38083F}"/>
              </a:ext>
            </a:extLst>
          </p:cNvPr>
          <p:cNvCxnSpPr>
            <a:cxnSpLocks/>
          </p:cNvCxnSpPr>
          <p:nvPr userDrawn="1"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0E8A91-066D-4E8A-BD1F-5A34C7E864F2}"/>
              </a:ext>
            </a:extLst>
          </p:cNvPr>
          <p:cNvCxnSpPr>
            <a:cxnSpLocks/>
          </p:cNvCxnSpPr>
          <p:nvPr userDrawn="1"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17">
            <a:extLst>
              <a:ext uri="{FF2B5EF4-FFF2-40B4-BE49-F238E27FC236}">
                <a16:creationId xmlns:a16="http://schemas.microsoft.com/office/drawing/2014/main" id="{3BE6FF63-1734-4230-9101-92ECE001B9ED}"/>
              </a:ext>
            </a:extLst>
          </p:cNvPr>
          <p:cNvSpPr/>
          <p:nvPr userDrawn="1"/>
        </p:nvSpPr>
        <p:spPr>
          <a:xfrm rot="5400000" flipV="1">
            <a:off x="7841141" y="-265552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068787" y="6713956"/>
                </a:lnTo>
                <a:lnTo>
                  <a:pt x="6444342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dirty="0"/>
          </a:p>
        </p:txBody>
      </p:sp>
      <p:sp>
        <p:nvSpPr>
          <p:cNvPr id="26" name="Title 7">
            <a:extLst>
              <a:ext uri="{FF2B5EF4-FFF2-40B4-BE49-F238E27FC236}">
                <a16:creationId xmlns:a16="http://schemas.microsoft.com/office/drawing/2014/main" id="{3835DE51-D77B-4456-AA1D-7E1811F70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pic>
        <p:nvPicPr>
          <p:cNvPr id="28" name="Picture 27" descr="Logo&#10;&#10;Description automatically generated">
            <a:extLst>
              <a:ext uri="{FF2B5EF4-FFF2-40B4-BE49-F238E27FC236}">
                <a16:creationId xmlns:a16="http://schemas.microsoft.com/office/drawing/2014/main" id="{4F930C85-D0BD-496A-8CEF-596DB0C3A2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721" y="815262"/>
            <a:ext cx="2977781" cy="86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712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3E4EBB-EB8D-194E-A708-BC268840C13B}"/>
              </a:ext>
            </a:extLst>
          </p:cNvPr>
          <p:cNvSpPr/>
          <p:nvPr userDrawn="1"/>
        </p:nvSpPr>
        <p:spPr>
          <a:xfrm>
            <a:off x="1768" y="0"/>
            <a:ext cx="503017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F3866-C7E6-C840-B46C-CD02C1C49D09}"/>
              </a:ext>
            </a:extLst>
          </p:cNvPr>
          <p:cNvSpPr/>
          <p:nvPr userDrawn="1"/>
        </p:nvSpPr>
        <p:spPr>
          <a:xfrm>
            <a:off x="4897820" y="0"/>
            <a:ext cx="730193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1D5C8C7C-7ACF-7A40-8A74-861736CB78B4}"/>
              </a:ext>
            </a:extLst>
          </p:cNvPr>
          <p:cNvSpPr/>
          <p:nvPr userDrawn="1"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8129F2E2-A88F-F84F-B835-940C7B1E7882}"/>
              </a:ext>
            </a:extLst>
          </p:cNvPr>
          <p:cNvSpPr/>
          <p:nvPr userDrawn="1"/>
        </p:nvSpPr>
        <p:spPr>
          <a:xfrm rot="16200000" flipV="1">
            <a:off x="5973295" y="3283025"/>
            <a:ext cx="3659023" cy="3513147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  <a:gd name="connsiteX0" fmla="*/ 3659023 w 3659023"/>
              <a:gd name="connsiteY0" fmla="*/ 0 h 3513147"/>
              <a:gd name="connsiteX1" fmla="*/ 0 w 3659023"/>
              <a:gd name="connsiteY1" fmla="*/ 0 h 3513147"/>
              <a:gd name="connsiteX2" fmla="*/ 1 w 3659023"/>
              <a:gd name="connsiteY2" fmla="*/ 3505773 h 3513147"/>
              <a:gd name="connsiteX3" fmla="*/ 3039798 w 3659023"/>
              <a:gd name="connsiteY3" fmla="*/ 3513147 h 3513147"/>
              <a:gd name="connsiteX4" fmla="*/ 3659023 w 3659023"/>
              <a:gd name="connsiteY4" fmla="*/ 0 h 351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13147">
                <a:moveTo>
                  <a:pt x="3659023" y="0"/>
                </a:moveTo>
                <a:lnTo>
                  <a:pt x="0" y="0"/>
                </a:lnTo>
                <a:cubicBezTo>
                  <a:pt x="0" y="1168591"/>
                  <a:pt x="1" y="2337182"/>
                  <a:pt x="1" y="3505773"/>
                </a:cubicBezTo>
                <a:lnTo>
                  <a:pt x="3039798" y="3513147"/>
                </a:lnTo>
                <a:lnTo>
                  <a:pt x="3659023" y="0"/>
                </a:lnTo>
                <a:close/>
              </a:path>
            </a:pathLst>
          </a:custGeom>
          <a:solidFill>
            <a:srgbClr val="582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E3CB566-8721-8647-BB33-1DD338139594}"/>
              </a:ext>
            </a:extLst>
          </p:cNvPr>
          <p:cNvSpPr/>
          <p:nvPr userDrawn="1"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3E8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3B013371-399B-4669-BDD8-FF74CDA305A3}"/>
              </a:ext>
            </a:extLst>
          </p:cNvPr>
          <p:cNvSpPr/>
          <p:nvPr userDrawn="1"/>
        </p:nvSpPr>
        <p:spPr>
          <a:xfrm rot="16200000" flipV="1">
            <a:off x="2770689" y="77648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340700 w 6444342"/>
              <a:gd name="connsiteY2" fmla="*/ 6713956 h 6713956"/>
              <a:gd name="connsiteX3" fmla="*/ 6444342 w 6444342"/>
              <a:gd name="connsiteY3" fmla="*/ 0 h 6713956"/>
              <a:gd name="connsiteX4" fmla="*/ 0 w 6444342"/>
              <a:gd name="connsiteY4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340700" y="6713956"/>
                </a:lnTo>
                <a:lnTo>
                  <a:pt x="644434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baseline="-25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BB97FE-ACB4-7947-9A79-678532F25420}"/>
              </a:ext>
            </a:extLst>
          </p:cNvPr>
          <p:cNvCxnSpPr>
            <a:cxnSpLocks/>
          </p:cNvCxnSpPr>
          <p:nvPr userDrawn="1"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2F8046-E18F-304A-94C9-5E9DB8C4CC39}"/>
              </a:ext>
            </a:extLst>
          </p:cNvPr>
          <p:cNvCxnSpPr>
            <a:cxnSpLocks/>
          </p:cNvCxnSpPr>
          <p:nvPr userDrawn="1"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7">
            <a:extLst>
              <a:ext uri="{FF2B5EF4-FFF2-40B4-BE49-F238E27FC236}">
                <a16:creationId xmlns:a16="http://schemas.microsoft.com/office/drawing/2014/main" id="{1F174F76-79D2-704D-8B6F-8BDC2FEED24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60E396-B81D-9946-806B-1B35DCC5A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3708400"/>
            <a:ext cx="11047413" cy="847725"/>
          </a:xfrm>
          <a:prstGeom prst="rect">
            <a:avLst/>
          </a:prstGeom>
        </p:spPr>
        <p:txBody>
          <a:bodyPr anchor="b" anchorCtr="0"/>
          <a:lstStyle>
            <a:lvl1pPr marL="0">
              <a:spcBef>
                <a:spcPts val="0"/>
              </a:spcBef>
              <a:buNone/>
              <a:defRPr lang="en-RU" sz="2400" b="1" i="0" kern="1200" dirty="0">
                <a:solidFill>
                  <a:schemeClr val="bg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презентации</a:t>
            </a:r>
            <a:endParaRPr lang="en-RU" dirty="0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A2EE511F-CEDD-46A8-9FB4-044659DDEA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721" y="839358"/>
            <a:ext cx="4000525" cy="81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656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1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3E4EBB-EB8D-194E-A708-BC268840C13B}"/>
              </a:ext>
            </a:extLst>
          </p:cNvPr>
          <p:cNvSpPr/>
          <p:nvPr/>
        </p:nvSpPr>
        <p:spPr>
          <a:xfrm>
            <a:off x="1768" y="0"/>
            <a:ext cx="6284732" cy="6858000"/>
          </a:xfrm>
          <a:prstGeom prst="rect">
            <a:avLst/>
          </a:prstGeom>
          <a:solidFill>
            <a:srgbClr val="171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F3866-C7E6-C840-B46C-CD02C1C49D09}"/>
              </a:ext>
            </a:extLst>
          </p:cNvPr>
          <p:cNvSpPr/>
          <p:nvPr/>
        </p:nvSpPr>
        <p:spPr>
          <a:xfrm>
            <a:off x="6051925" y="0"/>
            <a:ext cx="6174505" cy="6858000"/>
          </a:xfrm>
          <a:prstGeom prst="rect">
            <a:avLst/>
          </a:prstGeom>
          <a:solidFill>
            <a:srgbClr val="532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1D5C8C7C-7ACF-7A40-8A74-861736CB78B4}"/>
              </a:ext>
            </a:extLst>
          </p:cNvPr>
          <p:cNvSpPr/>
          <p:nvPr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25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8129F2E2-A88F-F84F-B835-940C7B1E7882}"/>
              </a:ext>
            </a:extLst>
          </p:cNvPr>
          <p:cNvSpPr/>
          <p:nvPr/>
        </p:nvSpPr>
        <p:spPr>
          <a:xfrm rot="16200000" flipV="1">
            <a:off x="5976982" y="3286712"/>
            <a:ext cx="3659023" cy="3505773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05773">
                <a:moveTo>
                  <a:pt x="3659023" y="0"/>
                </a:moveTo>
                <a:lnTo>
                  <a:pt x="0" y="0"/>
                </a:lnTo>
                <a:lnTo>
                  <a:pt x="1" y="3505773"/>
                </a:lnTo>
                <a:lnTo>
                  <a:pt x="3061920" y="3505773"/>
                </a:lnTo>
                <a:lnTo>
                  <a:pt x="3659023" y="0"/>
                </a:lnTo>
                <a:close/>
              </a:path>
            </a:pathLst>
          </a:custGeom>
          <a:solidFill>
            <a:srgbClr val="F5A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E3CB566-8721-8647-BB33-1DD338139594}"/>
              </a:ext>
            </a:extLst>
          </p:cNvPr>
          <p:cNvSpPr/>
          <p:nvPr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BB97FE-ACB4-7947-9A79-678532F25420}"/>
              </a:ext>
            </a:extLst>
          </p:cNvPr>
          <p:cNvCxnSpPr>
            <a:cxnSpLocks/>
          </p:cNvCxnSpPr>
          <p:nvPr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2F8046-E18F-304A-94C9-5E9DB8C4CC39}"/>
              </a:ext>
            </a:extLst>
          </p:cNvPr>
          <p:cNvCxnSpPr>
            <a:cxnSpLocks/>
          </p:cNvCxnSpPr>
          <p:nvPr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8BA4EBAB-593D-D146-BC57-FD4A5F70A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0" y="989297"/>
            <a:ext cx="2142627" cy="662266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3DD1934B-13E0-8248-BC55-AD6739A9F248}"/>
              </a:ext>
            </a:extLst>
          </p:cNvPr>
          <p:cNvSpPr/>
          <p:nvPr/>
        </p:nvSpPr>
        <p:spPr>
          <a:xfrm rot="5400000" flipV="1">
            <a:off x="7841141" y="-265552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068787" y="6713956"/>
                </a:lnTo>
                <a:lnTo>
                  <a:pt x="6444342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dirty="0"/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1F174F76-79D2-704D-8B6F-8BDC2FEED2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60E396-B81D-9946-806B-1B35DCC5A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3708400"/>
            <a:ext cx="11047413" cy="847725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RU" sz="2400" b="1" i="0" kern="1200" dirty="0">
                <a:solidFill>
                  <a:schemeClr val="bg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BC082-C9FA-4667-A9BD-FCE7F00F57D6}"/>
              </a:ext>
            </a:extLst>
          </p:cNvPr>
          <p:cNvSpPr/>
          <p:nvPr userDrawn="1"/>
        </p:nvSpPr>
        <p:spPr>
          <a:xfrm>
            <a:off x="1768" y="0"/>
            <a:ext cx="6284732" cy="6858000"/>
          </a:xfrm>
          <a:prstGeom prst="rect">
            <a:avLst/>
          </a:prstGeom>
          <a:solidFill>
            <a:srgbClr val="171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D13A97-3BF5-4290-9FCE-9330474AEA4C}"/>
              </a:ext>
            </a:extLst>
          </p:cNvPr>
          <p:cNvSpPr/>
          <p:nvPr userDrawn="1"/>
        </p:nvSpPr>
        <p:spPr>
          <a:xfrm>
            <a:off x="6051925" y="0"/>
            <a:ext cx="6174505" cy="6858000"/>
          </a:xfrm>
          <a:prstGeom prst="rect">
            <a:avLst/>
          </a:prstGeom>
          <a:solidFill>
            <a:srgbClr val="532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6" name="Freeform 34">
            <a:extLst>
              <a:ext uri="{FF2B5EF4-FFF2-40B4-BE49-F238E27FC236}">
                <a16:creationId xmlns:a16="http://schemas.microsoft.com/office/drawing/2014/main" id="{22BA93FE-D354-4DAA-BDCE-1FCA563628F8}"/>
              </a:ext>
            </a:extLst>
          </p:cNvPr>
          <p:cNvSpPr/>
          <p:nvPr userDrawn="1"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25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17" name="Freeform 32">
            <a:extLst>
              <a:ext uri="{FF2B5EF4-FFF2-40B4-BE49-F238E27FC236}">
                <a16:creationId xmlns:a16="http://schemas.microsoft.com/office/drawing/2014/main" id="{1D21F63D-8F0C-40ED-9797-38114B739F23}"/>
              </a:ext>
            </a:extLst>
          </p:cNvPr>
          <p:cNvSpPr/>
          <p:nvPr userDrawn="1"/>
        </p:nvSpPr>
        <p:spPr>
          <a:xfrm rot="16200000" flipV="1">
            <a:off x="5976982" y="3286712"/>
            <a:ext cx="3659023" cy="3505773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05773">
                <a:moveTo>
                  <a:pt x="3659023" y="0"/>
                </a:moveTo>
                <a:lnTo>
                  <a:pt x="0" y="0"/>
                </a:lnTo>
                <a:lnTo>
                  <a:pt x="1" y="3505773"/>
                </a:lnTo>
                <a:lnTo>
                  <a:pt x="3061920" y="3505773"/>
                </a:lnTo>
                <a:lnTo>
                  <a:pt x="3659023" y="0"/>
                </a:lnTo>
                <a:close/>
              </a:path>
            </a:pathLst>
          </a:custGeom>
          <a:solidFill>
            <a:srgbClr val="F5A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0" name="Freeform 24">
            <a:extLst>
              <a:ext uri="{FF2B5EF4-FFF2-40B4-BE49-F238E27FC236}">
                <a16:creationId xmlns:a16="http://schemas.microsoft.com/office/drawing/2014/main" id="{C94E31ED-CBFD-4E8A-8403-EC960038B1A6}"/>
              </a:ext>
            </a:extLst>
          </p:cNvPr>
          <p:cNvSpPr/>
          <p:nvPr userDrawn="1"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B59D0E-19A7-4E36-BFBE-C4DE0F38083F}"/>
              </a:ext>
            </a:extLst>
          </p:cNvPr>
          <p:cNvCxnSpPr>
            <a:cxnSpLocks/>
          </p:cNvCxnSpPr>
          <p:nvPr userDrawn="1"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0E8A91-066D-4E8A-BD1F-5A34C7E864F2}"/>
              </a:ext>
            </a:extLst>
          </p:cNvPr>
          <p:cNvCxnSpPr>
            <a:cxnSpLocks/>
          </p:cNvCxnSpPr>
          <p:nvPr userDrawn="1"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17">
            <a:extLst>
              <a:ext uri="{FF2B5EF4-FFF2-40B4-BE49-F238E27FC236}">
                <a16:creationId xmlns:a16="http://schemas.microsoft.com/office/drawing/2014/main" id="{3BE6FF63-1734-4230-9101-92ECE001B9ED}"/>
              </a:ext>
            </a:extLst>
          </p:cNvPr>
          <p:cNvSpPr/>
          <p:nvPr userDrawn="1"/>
        </p:nvSpPr>
        <p:spPr>
          <a:xfrm rot="5400000" flipV="1">
            <a:off x="7841141" y="-265552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068787" y="6713956"/>
                </a:lnTo>
                <a:lnTo>
                  <a:pt x="6444342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dirty="0"/>
          </a:p>
        </p:txBody>
      </p:sp>
      <p:sp>
        <p:nvSpPr>
          <p:cNvPr id="26" name="Title 7">
            <a:extLst>
              <a:ext uri="{FF2B5EF4-FFF2-40B4-BE49-F238E27FC236}">
                <a16:creationId xmlns:a16="http://schemas.microsoft.com/office/drawing/2014/main" id="{3835DE51-D77B-4456-AA1D-7E1811F70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BBC1D25E-384F-4276-BE4A-B731DCDE23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721" y="839358"/>
            <a:ext cx="4000525" cy="81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624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3E4EBB-EB8D-194E-A708-BC268840C13B}"/>
              </a:ext>
            </a:extLst>
          </p:cNvPr>
          <p:cNvSpPr/>
          <p:nvPr userDrawn="1"/>
        </p:nvSpPr>
        <p:spPr>
          <a:xfrm>
            <a:off x="1768" y="0"/>
            <a:ext cx="503017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F3866-C7E6-C840-B46C-CD02C1C49D09}"/>
              </a:ext>
            </a:extLst>
          </p:cNvPr>
          <p:cNvSpPr/>
          <p:nvPr userDrawn="1"/>
        </p:nvSpPr>
        <p:spPr>
          <a:xfrm>
            <a:off x="4897820" y="0"/>
            <a:ext cx="730193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1D5C8C7C-7ACF-7A40-8A74-861736CB78B4}"/>
              </a:ext>
            </a:extLst>
          </p:cNvPr>
          <p:cNvSpPr/>
          <p:nvPr userDrawn="1"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8129F2E2-A88F-F84F-B835-940C7B1E7882}"/>
              </a:ext>
            </a:extLst>
          </p:cNvPr>
          <p:cNvSpPr/>
          <p:nvPr userDrawn="1"/>
        </p:nvSpPr>
        <p:spPr>
          <a:xfrm rot="16200000" flipV="1">
            <a:off x="5973295" y="3283025"/>
            <a:ext cx="3659023" cy="3513147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  <a:gd name="connsiteX0" fmla="*/ 3659023 w 3659023"/>
              <a:gd name="connsiteY0" fmla="*/ 0 h 3513147"/>
              <a:gd name="connsiteX1" fmla="*/ 0 w 3659023"/>
              <a:gd name="connsiteY1" fmla="*/ 0 h 3513147"/>
              <a:gd name="connsiteX2" fmla="*/ 1 w 3659023"/>
              <a:gd name="connsiteY2" fmla="*/ 3505773 h 3513147"/>
              <a:gd name="connsiteX3" fmla="*/ 3039798 w 3659023"/>
              <a:gd name="connsiteY3" fmla="*/ 3513147 h 3513147"/>
              <a:gd name="connsiteX4" fmla="*/ 3659023 w 3659023"/>
              <a:gd name="connsiteY4" fmla="*/ 0 h 351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13147">
                <a:moveTo>
                  <a:pt x="3659023" y="0"/>
                </a:moveTo>
                <a:lnTo>
                  <a:pt x="0" y="0"/>
                </a:lnTo>
                <a:cubicBezTo>
                  <a:pt x="0" y="1168591"/>
                  <a:pt x="1" y="2337182"/>
                  <a:pt x="1" y="3505773"/>
                </a:cubicBezTo>
                <a:lnTo>
                  <a:pt x="3039798" y="3513147"/>
                </a:lnTo>
                <a:lnTo>
                  <a:pt x="3659023" y="0"/>
                </a:lnTo>
                <a:close/>
              </a:path>
            </a:pathLst>
          </a:custGeom>
          <a:solidFill>
            <a:srgbClr val="582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E3CB566-8721-8647-BB33-1DD338139594}"/>
              </a:ext>
            </a:extLst>
          </p:cNvPr>
          <p:cNvSpPr/>
          <p:nvPr userDrawn="1"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3E8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3B013371-399B-4669-BDD8-FF74CDA305A3}"/>
              </a:ext>
            </a:extLst>
          </p:cNvPr>
          <p:cNvSpPr/>
          <p:nvPr userDrawn="1"/>
        </p:nvSpPr>
        <p:spPr>
          <a:xfrm rot="16200000" flipV="1">
            <a:off x="2770689" y="77648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340700 w 6444342"/>
              <a:gd name="connsiteY2" fmla="*/ 6713956 h 6713956"/>
              <a:gd name="connsiteX3" fmla="*/ 6444342 w 6444342"/>
              <a:gd name="connsiteY3" fmla="*/ 0 h 6713956"/>
              <a:gd name="connsiteX4" fmla="*/ 0 w 6444342"/>
              <a:gd name="connsiteY4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340700" y="6713956"/>
                </a:lnTo>
                <a:lnTo>
                  <a:pt x="644434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baseline="-25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BB97FE-ACB4-7947-9A79-678532F25420}"/>
              </a:ext>
            </a:extLst>
          </p:cNvPr>
          <p:cNvCxnSpPr>
            <a:cxnSpLocks/>
          </p:cNvCxnSpPr>
          <p:nvPr userDrawn="1"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2F8046-E18F-304A-94C9-5E9DB8C4CC39}"/>
              </a:ext>
            </a:extLst>
          </p:cNvPr>
          <p:cNvCxnSpPr>
            <a:cxnSpLocks/>
          </p:cNvCxnSpPr>
          <p:nvPr userDrawn="1"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7">
            <a:extLst>
              <a:ext uri="{FF2B5EF4-FFF2-40B4-BE49-F238E27FC236}">
                <a16:creationId xmlns:a16="http://schemas.microsoft.com/office/drawing/2014/main" id="{1F174F76-79D2-704D-8B6F-8BDC2FEED24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60E396-B81D-9946-806B-1B35DCC5A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3708400"/>
            <a:ext cx="11047413" cy="847725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RU" sz="2400" b="1" i="0" kern="1200" dirty="0">
                <a:solidFill>
                  <a:schemeClr val="bg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презентации</a:t>
            </a:r>
            <a:endParaRPr lang="en-RU" dirty="0"/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CF09EFC6-C286-467D-896A-9743E3957F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721" y="828037"/>
            <a:ext cx="2977781" cy="86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984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3E4EBB-EB8D-194E-A708-BC268840C13B}"/>
              </a:ext>
            </a:extLst>
          </p:cNvPr>
          <p:cNvSpPr/>
          <p:nvPr userDrawn="1"/>
        </p:nvSpPr>
        <p:spPr>
          <a:xfrm>
            <a:off x="1768" y="0"/>
            <a:ext cx="503017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F3866-C7E6-C840-B46C-CD02C1C49D09}"/>
              </a:ext>
            </a:extLst>
          </p:cNvPr>
          <p:cNvSpPr/>
          <p:nvPr userDrawn="1"/>
        </p:nvSpPr>
        <p:spPr>
          <a:xfrm>
            <a:off x="4897820" y="0"/>
            <a:ext cx="730193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1D5C8C7C-7ACF-7A40-8A74-861736CB78B4}"/>
              </a:ext>
            </a:extLst>
          </p:cNvPr>
          <p:cNvSpPr/>
          <p:nvPr userDrawn="1"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8129F2E2-A88F-F84F-B835-940C7B1E7882}"/>
              </a:ext>
            </a:extLst>
          </p:cNvPr>
          <p:cNvSpPr/>
          <p:nvPr userDrawn="1"/>
        </p:nvSpPr>
        <p:spPr>
          <a:xfrm rot="16200000" flipV="1">
            <a:off x="5973295" y="3283025"/>
            <a:ext cx="3659023" cy="3513147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  <a:gd name="connsiteX0" fmla="*/ 3659023 w 3659023"/>
              <a:gd name="connsiteY0" fmla="*/ 0 h 3513147"/>
              <a:gd name="connsiteX1" fmla="*/ 0 w 3659023"/>
              <a:gd name="connsiteY1" fmla="*/ 0 h 3513147"/>
              <a:gd name="connsiteX2" fmla="*/ 1 w 3659023"/>
              <a:gd name="connsiteY2" fmla="*/ 3505773 h 3513147"/>
              <a:gd name="connsiteX3" fmla="*/ 3039798 w 3659023"/>
              <a:gd name="connsiteY3" fmla="*/ 3513147 h 3513147"/>
              <a:gd name="connsiteX4" fmla="*/ 3659023 w 3659023"/>
              <a:gd name="connsiteY4" fmla="*/ 0 h 351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13147">
                <a:moveTo>
                  <a:pt x="3659023" y="0"/>
                </a:moveTo>
                <a:lnTo>
                  <a:pt x="0" y="0"/>
                </a:lnTo>
                <a:cubicBezTo>
                  <a:pt x="0" y="1168591"/>
                  <a:pt x="1" y="2337182"/>
                  <a:pt x="1" y="3505773"/>
                </a:cubicBezTo>
                <a:lnTo>
                  <a:pt x="3039798" y="3513147"/>
                </a:lnTo>
                <a:lnTo>
                  <a:pt x="3659023" y="0"/>
                </a:lnTo>
                <a:close/>
              </a:path>
            </a:pathLst>
          </a:custGeom>
          <a:solidFill>
            <a:srgbClr val="582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E3CB566-8721-8647-BB33-1DD338139594}"/>
              </a:ext>
            </a:extLst>
          </p:cNvPr>
          <p:cNvSpPr/>
          <p:nvPr userDrawn="1"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3E8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3B013371-399B-4669-BDD8-FF74CDA305A3}"/>
              </a:ext>
            </a:extLst>
          </p:cNvPr>
          <p:cNvSpPr/>
          <p:nvPr userDrawn="1"/>
        </p:nvSpPr>
        <p:spPr>
          <a:xfrm rot="16200000" flipV="1">
            <a:off x="2770689" y="77648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340700 w 6444342"/>
              <a:gd name="connsiteY2" fmla="*/ 6713956 h 6713956"/>
              <a:gd name="connsiteX3" fmla="*/ 6444342 w 6444342"/>
              <a:gd name="connsiteY3" fmla="*/ 0 h 6713956"/>
              <a:gd name="connsiteX4" fmla="*/ 0 w 6444342"/>
              <a:gd name="connsiteY4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340700" y="6713956"/>
                </a:lnTo>
                <a:lnTo>
                  <a:pt x="644434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baseline="-25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BB97FE-ACB4-7947-9A79-678532F25420}"/>
              </a:ext>
            </a:extLst>
          </p:cNvPr>
          <p:cNvCxnSpPr>
            <a:cxnSpLocks/>
          </p:cNvCxnSpPr>
          <p:nvPr userDrawn="1"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2F8046-E18F-304A-94C9-5E9DB8C4CC39}"/>
              </a:ext>
            </a:extLst>
          </p:cNvPr>
          <p:cNvCxnSpPr>
            <a:cxnSpLocks/>
          </p:cNvCxnSpPr>
          <p:nvPr userDrawn="1"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7">
            <a:extLst>
              <a:ext uri="{FF2B5EF4-FFF2-40B4-BE49-F238E27FC236}">
                <a16:creationId xmlns:a16="http://schemas.microsoft.com/office/drawing/2014/main" id="{1F174F76-79D2-704D-8B6F-8BDC2FEED24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60E396-B81D-9946-806B-1B35DCC5A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3708400"/>
            <a:ext cx="11047413" cy="847725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RU" sz="2400" b="1" i="0" kern="1200" dirty="0">
                <a:solidFill>
                  <a:schemeClr val="bg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презентации</a:t>
            </a:r>
            <a:endParaRPr lang="en-RU" dirty="0"/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37CBDEEB-AFD9-410D-8554-F064431A9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9460" y="838751"/>
            <a:ext cx="4000525" cy="81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3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3E4EBB-EB8D-194E-A708-BC268840C13B}"/>
              </a:ext>
            </a:extLst>
          </p:cNvPr>
          <p:cNvSpPr/>
          <p:nvPr/>
        </p:nvSpPr>
        <p:spPr>
          <a:xfrm>
            <a:off x="1768" y="0"/>
            <a:ext cx="503017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F3866-C7E6-C840-B46C-CD02C1C49D09}"/>
              </a:ext>
            </a:extLst>
          </p:cNvPr>
          <p:cNvSpPr/>
          <p:nvPr/>
        </p:nvSpPr>
        <p:spPr>
          <a:xfrm>
            <a:off x="4897820" y="0"/>
            <a:ext cx="730193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1D5C8C7C-7ACF-7A40-8A74-861736CB78B4}"/>
              </a:ext>
            </a:extLst>
          </p:cNvPr>
          <p:cNvSpPr/>
          <p:nvPr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8129F2E2-A88F-F84F-B835-940C7B1E7882}"/>
              </a:ext>
            </a:extLst>
          </p:cNvPr>
          <p:cNvSpPr/>
          <p:nvPr/>
        </p:nvSpPr>
        <p:spPr>
          <a:xfrm rot="16200000" flipV="1">
            <a:off x="5973295" y="3283025"/>
            <a:ext cx="3659023" cy="3513147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  <a:gd name="connsiteX0" fmla="*/ 3659023 w 3659023"/>
              <a:gd name="connsiteY0" fmla="*/ 0 h 3513147"/>
              <a:gd name="connsiteX1" fmla="*/ 0 w 3659023"/>
              <a:gd name="connsiteY1" fmla="*/ 0 h 3513147"/>
              <a:gd name="connsiteX2" fmla="*/ 1 w 3659023"/>
              <a:gd name="connsiteY2" fmla="*/ 3505773 h 3513147"/>
              <a:gd name="connsiteX3" fmla="*/ 3039798 w 3659023"/>
              <a:gd name="connsiteY3" fmla="*/ 3513147 h 3513147"/>
              <a:gd name="connsiteX4" fmla="*/ 3659023 w 3659023"/>
              <a:gd name="connsiteY4" fmla="*/ 0 h 351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13147">
                <a:moveTo>
                  <a:pt x="3659023" y="0"/>
                </a:moveTo>
                <a:lnTo>
                  <a:pt x="0" y="0"/>
                </a:lnTo>
                <a:cubicBezTo>
                  <a:pt x="0" y="1168591"/>
                  <a:pt x="1" y="2337182"/>
                  <a:pt x="1" y="3505773"/>
                </a:cubicBezTo>
                <a:lnTo>
                  <a:pt x="3039798" y="3513147"/>
                </a:lnTo>
                <a:lnTo>
                  <a:pt x="3659023" y="0"/>
                </a:lnTo>
                <a:close/>
              </a:path>
            </a:pathLst>
          </a:custGeom>
          <a:solidFill>
            <a:srgbClr val="582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E3CB566-8721-8647-BB33-1DD338139594}"/>
              </a:ext>
            </a:extLst>
          </p:cNvPr>
          <p:cNvSpPr/>
          <p:nvPr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3E8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3B013371-399B-4669-BDD8-FF74CDA305A3}"/>
              </a:ext>
            </a:extLst>
          </p:cNvPr>
          <p:cNvSpPr/>
          <p:nvPr/>
        </p:nvSpPr>
        <p:spPr>
          <a:xfrm rot="16200000" flipV="1">
            <a:off x="2770689" y="77648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340700 w 6444342"/>
              <a:gd name="connsiteY2" fmla="*/ 6713956 h 6713956"/>
              <a:gd name="connsiteX3" fmla="*/ 6444342 w 6444342"/>
              <a:gd name="connsiteY3" fmla="*/ 0 h 6713956"/>
              <a:gd name="connsiteX4" fmla="*/ 0 w 6444342"/>
              <a:gd name="connsiteY4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340700" y="6713956"/>
                </a:lnTo>
                <a:lnTo>
                  <a:pt x="644434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baseline="-25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BB97FE-ACB4-7947-9A79-678532F25420}"/>
              </a:ext>
            </a:extLst>
          </p:cNvPr>
          <p:cNvCxnSpPr>
            <a:cxnSpLocks/>
          </p:cNvCxnSpPr>
          <p:nvPr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2F8046-E18F-304A-94C9-5E9DB8C4CC39}"/>
              </a:ext>
            </a:extLst>
          </p:cNvPr>
          <p:cNvCxnSpPr>
            <a:cxnSpLocks/>
          </p:cNvCxnSpPr>
          <p:nvPr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7">
            <a:extLst>
              <a:ext uri="{FF2B5EF4-FFF2-40B4-BE49-F238E27FC236}">
                <a16:creationId xmlns:a16="http://schemas.microsoft.com/office/drawing/2014/main" id="{1F174F76-79D2-704D-8B6F-8BDC2FEED2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60E396-B81D-9946-806B-1B35DCC5A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3708400"/>
            <a:ext cx="11047413" cy="847725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RU" sz="2400" b="1" i="0" kern="1200" dirty="0">
                <a:solidFill>
                  <a:schemeClr val="bg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презентации</a:t>
            </a:r>
            <a:endParaRPr lang="en-RU"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8BA4EBAB-593D-D146-BC57-FD4A5F70A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0" y="989297"/>
            <a:ext cx="2142627" cy="66226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BBA0323-4AF1-404D-9F30-FE35D376FFE0}"/>
              </a:ext>
            </a:extLst>
          </p:cNvPr>
          <p:cNvSpPr/>
          <p:nvPr userDrawn="1"/>
        </p:nvSpPr>
        <p:spPr>
          <a:xfrm>
            <a:off x="1768" y="0"/>
            <a:ext cx="503017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A87AC6-69B8-432C-BE22-B0829204FAC3}"/>
              </a:ext>
            </a:extLst>
          </p:cNvPr>
          <p:cNvSpPr/>
          <p:nvPr userDrawn="1"/>
        </p:nvSpPr>
        <p:spPr>
          <a:xfrm>
            <a:off x="4897820" y="0"/>
            <a:ext cx="730193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6" name="Freeform 34">
            <a:extLst>
              <a:ext uri="{FF2B5EF4-FFF2-40B4-BE49-F238E27FC236}">
                <a16:creationId xmlns:a16="http://schemas.microsoft.com/office/drawing/2014/main" id="{147A1A8A-FE97-40DB-AA0A-270B0F3A9524}"/>
              </a:ext>
            </a:extLst>
          </p:cNvPr>
          <p:cNvSpPr/>
          <p:nvPr userDrawn="1"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17" name="Freeform 32">
            <a:extLst>
              <a:ext uri="{FF2B5EF4-FFF2-40B4-BE49-F238E27FC236}">
                <a16:creationId xmlns:a16="http://schemas.microsoft.com/office/drawing/2014/main" id="{8C449C11-823C-4745-865F-3A56BFB9910A}"/>
              </a:ext>
            </a:extLst>
          </p:cNvPr>
          <p:cNvSpPr/>
          <p:nvPr userDrawn="1"/>
        </p:nvSpPr>
        <p:spPr>
          <a:xfrm rot="16200000" flipV="1">
            <a:off x="5973295" y="3283025"/>
            <a:ext cx="3659023" cy="3513147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  <a:gd name="connsiteX0" fmla="*/ 3659023 w 3659023"/>
              <a:gd name="connsiteY0" fmla="*/ 0 h 3513147"/>
              <a:gd name="connsiteX1" fmla="*/ 0 w 3659023"/>
              <a:gd name="connsiteY1" fmla="*/ 0 h 3513147"/>
              <a:gd name="connsiteX2" fmla="*/ 1 w 3659023"/>
              <a:gd name="connsiteY2" fmla="*/ 3505773 h 3513147"/>
              <a:gd name="connsiteX3" fmla="*/ 3039798 w 3659023"/>
              <a:gd name="connsiteY3" fmla="*/ 3513147 h 3513147"/>
              <a:gd name="connsiteX4" fmla="*/ 3659023 w 3659023"/>
              <a:gd name="connsiteY4" fmla="*/ 0 h 351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13147">
                <a:moveTo>
                  <a:pt x="3659023" y="0"/>
                </a:moveTo>
                <a:lnTo>
                  <a:pt x="0" y="0"/>
                </a:lnTo>
                <a:cubicBezTo>
                  <a:pt x="0" y="1168591"/>
                  <a:pt x="1" y="2337182"/>
                  <a:pt x="1" y="3505773"/>
                </a:cubicBezTo>
                <a:lnTo>
                  <a:pt x="3039798" y="3513147"/>
                </a:lnTo>
                <a:lnTo>
                  <a:pt x="3659023" y="0"/>
                </a:lnTo>
                <a:close/>
              </a:path>
            </a:pathLst>
          </a:custGeom>
          <a:solidFill>
            <a:srgbClr val="582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18" name="Freeform 24">
            <a:extLst>
              <a:ext uri="{FF2B5EF4-FFF2-40B4-BE49-F238E27FC236}">
                <a16:creationId xmlns:a16="http://schemas.microsoft.com/office/drawing/2014/main" id="{1A92A2F1-FF90-4CF2-A0CF-BF7C910BDA1B}"/>
              </a:ext>
            </a:extLst>
          </p:cNvPr>
          <p:cNvSpPr/>
          <p:nvPr userDrawn="1"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3E8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AF279B45-C1F9-4D2D-AB87-8330FCB75E3D}"/>
              </a:ext>
            </a:extLst>
          </p:cNvPr>
          <p:cNvSpPr/>
          <p:nvPr userDrawn="1"/>
        </p:nvSpPr>
        <p:spPr>
          <a:xfrm rot="16200000" flipV="1">
            <a:off x="2770689" y="77648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340700 w 6444342"/>
              <a:gd name="connsiteY2" fmla="*/ 6713956 h 6713956"/>
              <a:gd name="connsiteX3" fmla="*/ 6444342 w 6444342"/>
              <a:gd name="connsiteY3" fmla="*/ 0 h 6713956"/>
              <a:gd name="connsiteX4" fmla="*/ 0 w 6444342"/>
              <a:gd name="connsiteY4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340700" y="6713956"/>
                </a:lnTo>
                <a:lnTo>
                  <a:pt x="644434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baseline="-250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9AF30AF-D958-4288-A52B-3099DBB6A2EB}"/>
              </a:ext>
            </a:extLst>
          </p:cNvPr>
          <p:cNvCxnSpPr>
            <a:cxnSpLocks/>
          </p:cNvCxnSpPr>
          <p:nvPr userDrawn="1"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FB1A975-39EC-462E-9C12-1439DAB666EB}"/>
              </a:ext>
            </a:extLst>
          </p:cNvPr>
          <p:cNvCxnSpPr>
            <a:cxnSpLocks/>
          </p:cNvCxnSpPr>
          <p:nvPr userDrawn="1"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7">
            <a:extLst>
              <a:ext uri="{FF2B5EF4-FFF2-40B4-BE49-F238E27FC236}">
                <a16:creationId xmlns:a16="http://schemas.microsoft.com/office/drawing/2014/main" id="{211B8E9C-4D88-40CE-A23A-04A1C84E96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8711A77B-FA78-4264-BA14-80DAF04FBF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5297" y="478404"/>
            <a:ext cx="4339273" cy="16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45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3E4EBB-EB8D-194E-A708-BC268840C13B}"/>
              </a:ext>
            </a:extLst>
          </p:cNvPr>
          <p:cNvSpPr/>
          <p:nvPr/>
        </p:nvSpPr>
        <p:spPr>
          <a:xfrm>
            <a:off x="1768" y="0"/>
            <a:ext cx="6284732" cy="6858000"/>
          </a:xfrm>
          <a:prstGeom prst="rect">
            <a:avLst/>
          </a:prstGeom>
          <a:solidFill>
            <a:srgbClr val="171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F3866-C7E6-C840-B46C-CD02C1C49D09}"/>
              </a:ext>
            </a:extLst>
          </p:cNvPr>
          <p:cNvSpPr/>
          <p:nvPr/>
        </p:nvSpPr>
        <p:spPr>
          <a:xfrm>
            <a:off x="6051925" y="0"/>
            <a:ext cx="6174505" cy="6858000"/>
          </a:xfrm>
          <a:prstGeom prst="rect">
            <a:avLst/>
          </a:prstGeom>
          <a:solidFill>
            <a:srgbClr val="532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1D5C8C7C-7ACF-7A40-8A74-861736CB78B4}"/>
              </a:ext>
            </a:extLst>
          </p:cNvPr>
          <p:cNvSpPr/>
          <p:nvPr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25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8129F2E2-A88F-F84F-B835-940C7B1E7882}"/>
              </a:ext>
            </a:extLst>
          </p:cNvPr>
          <p:cNvSpPr/>
          <p:nvPr/>
        </p:nvSpPr>
        <p:spPr>
          <a:xfrm rot="16200000" flipV="1">
            <a:off x="5976982" y="3286712"/>
            <a:ext cx="3659023" cy="3505773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05773">
                <a:moveTo>
                  <a:pt x="3659023" y="0"/>
                </a:moveTo>
                <a:lnTo>
                  <a:pt x="0" y="0"/>
                </a:lnTo>
                <a:lnTo>
                  <a:pt x="1" y="3505773"/>
                </a:lnTo>
                <a:lnTo>
                  <a:pt x="3061920" y="3505773"/>
                </a:lnTo>
                <a:lnTo>
                  <a:pt x="3659023" y="0"/>
                </a:lnTo>
                <a:close/>
              </a:path>
            </a:pathLst>
          </a:custGeom>
          <a:solidFill>
            <a:srgbClr val="F5A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E3CB566-8721-8647-BB33-1DD338139594}"/>
              </a:ext>
            </a:extLst>
          </p:cNvPr>
          <p:cNvSpPr/>
          <p:nvPr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BB97FE-ACB4-7947-9A79-678532F25420}"/>
              </a:ext>
            </a:extLst>
          </p:cNvPr>
          <p:cNvCxnSpPr>
            <a:cxnSpLocks/>
          </p:cNvCxnSpPr>
          <p:nvPr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2F8046-E18F-304A-94C9-5E9DB8C4CC39}"/>
              </a:ext>
            </a:extLst>
          </p:cNvPr>
          <p:cNvCxnSpPr>
            <a:cxnSpLocks/>
          </p:cNvCxnSpPr>
          <p:nvPr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8BA4EBAB-593D-D146-BC57-FD4A5F70A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0" y="989297"/>
            <a:ext cx="2142627" cy="662266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3DD1934B-13E0-8248-BC55-AD6739A9F248}"/>
              </a:ext>
            </a:extLst>
          </p:cNvPr>
          <p:cNvSpPr/>
          <p:nvPr/>
        </p:nvSpPr>
        <p:spPr>
          <a:xfrm rot="5400000" flipV="1">
            <a:off x="7841141" y="-265552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068787" y="6713956"/>
                </a:lnTo>
                <a:lnTo>
                  <a:pt x="6444342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dirty="0"/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1F174F76-79D2-704D-8B6F-8BDC2FEED2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60E396-B81D-9946-806B-1B35DCC5A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3708400"/>
            <a:ext cx="11047413" cy="847725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RU" sz="2400" b="1" i="0" kern="1200" dirty="0">
                <a:solidFill>
                  <a:schemeClr val="bg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презентации</a:t>
            </a:r>
            <a:endParaRPr lang="en-RU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BC082-C9FA-4667-A9BD-FCE7F00F57D6}"/>
              </a:ext>
            </a:extLst>
          </p:cNvPr>
          <p:cNvSpPr/>
          <p:nvPr userDrawn="1"/>
        </p:nvSpPr>
        <p:spPr>
          <a:xfrm>
            <a:off x="1768" y="0"/>
            <a:ext cx="6284732" cy="6858000"/>
          </a:xfrm>
          <a:prstGeom prst="rect">
            <a:avLst/>
          </a:prstGeom>
          <a:solidFill>
            <a:srgbClr val="171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D13A97-3BF5-4290-9FCE-9330474AEA4C}"/>
              </a:ext>
            </a:extLst>
          </p:cNvPr>
          <p:cNvSpPr/>
          <p:nvPr userDrawn="1"/>
        </p:nvSpPr>
        <p:spPr>
          <a:xfrm>
            <a:off x="6051925" y="0"/>
            <a:ext cx="6174505" cy="6858000"/>
          </a:xfrm>
          <a:prstGeom prst="rect">
            <a:avLst/>
          </a:prstGeom>
          <a:solidFill>
            <a:srgbClr val="532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6" name="Freeform 34">
            <a:extLst>
              <a:ext uri="{FF2B5EF4-FFF2-40B4-BE49-F238E27FC236}">
                <a16:creationId xmlns:a16="http://schemas.microsoft.com/office/drawing/2014/main" id="{22BA93FE-D354-4DAA-BDCE-1FCA563628F8}"/>
              </a:ext>
            </a:extLst>
          </p:cNvPr>
          <p:cNvSpPr/>
          <p:nvPr userDrawn="1"/>
        </p:nvSpPr>
        <p:spPr>
          <a:xfrm rot="16200000" flipV="1">
            <a:off x="8821822" y="3493675"/>
            <a:ext cx="4112773" cy="2638097"/>
          </a:xfrm>
          <a:custGeom>
            <a:avLst/>
            <a:gdLst>
              <a:gd name="connsiteX0" fmla="*/ 4112773 w 4112773"/>
              <a:gd name="connsiteY0" fmla="*/ 0 h 2638097"/>
              <a:gd name="connsiteX1" fmla="*/ 0 w 4112773"/>
              <a:gd name="connsiteY1" fmla="*/ 0 h 2638097"/>
              <a:gd name="connsiteX2" fmla="*/ 1 w 4112773"/>
              <a:gd name="connsiteY2" fmla="*/ 2638097 h 2638097"/>
              <a:gd name="connsiteX3" fmla="*/ 3663453 w 4112773"/>
              <a:gd name="connsiteY3" fmla="*/ 2638096 h 263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73" h="2638097">
                <a:moveTo>
                  <a:pt x="4112773" y="0"/>
                </a:moveTo>
                <a:lnTo>
                  <a:pt x="0" y="0"/>
                </a:lnTo>
                <a:lnTo>
                  <a:pt x="1" y="2638097"/>
                </a:lnTo>
                <a:lnTo>
                  <a:pt x="3663453" y="2638096"/>
                </a:lnTo>
                <a:close/>
              </a:path>
            </a:pathLst>
          </a:custGeom>
          <a:solidFill>
            <a:srgbClr val="25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17" name="Freeform 32">
            <a:extLst>
              <a:ext uri="{FF2B5EF4-FFF2-40B4-BE49-F238E27FC236}">
                <a16:creationId xmlns:a16="http://schemas.microsoft.com/office/drawing/2014/main" id="{1D21F63D-8F0C-40ED-9797-38114B739F23}"/>
              </a:ext>
            </a:extLst>
          </p:cNvPr>
          <p:cNvSpPr/>
          <p:nvPr userDrawn="1"/>
        </p:nvSpPr>
        <p:spPr>
          <a:xfrm rot="16200000" flipV="1">
            <a:off x="5976982" y="3286712"/>
            <a:ext cx="3659023" cy="3505773"/>
          </a:xfrm>
          <a:custGeom>
            <a:avLst/>
            <a:gdLst>
              <a:gd name="connsiteX0" fmla="*/ 3659023 w 3659023"/>
              <a:gd name="connsiteY0" fmla="*/ 0 h 3505773"/>
              <a:gd name="connsiteX1" fmla="*/ 0 w 3659023"/>
              <a:gd name="connsiteY1" fmla="*/ 0 h 3505773"/>
              <a:gd name="connsiteX2" fmla="*/ 1 w 3659023"/>
              <a:gd name="connsiteY2" fmla="*/ 3505773 h 3505773"/>
              <a:gd name="connsiteX3" fmla="*/ 3061920 w 3659023"/>
              <a:gd name="connsiteY3" fmla="*/ 3505773 h 3505773"/>
              <a:gd name="connsiteX4" fmla="*/ 3659023 w 3659023"/>
              <a:gd name="connsiteY4" fmla="*/ 0 h 350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023" h="3505773">
                <a:moveTo>
                  <a:pt x="3659023" y="0"/>
                </a:moveTo>
                <a:lnTo>
                  <a:pt x="0" y="0"/>
                </a:lnTo>
                <a:lnTo>
                  <a:pt x="1" y="3505773"/>
                </a:lnTo>
                <a:lnTo>
                  <a:pt x="3061920" y="3505773"/>
                </a:lnTo>
                <a:lnTo>
                  <a:pt x="3659023" y="0"/>
                </a:lnTo>
                <a:close/>
              </a:path>
            </a:pathLst>
          </a:custGeom>
          <a:solidFill>
            <a:srgbClr val="F5A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sp>
        <p:nvSpPr>
          <p:cNvPr id="20" name="Freeform 24">
            <a:extLst>
              <a:ext uri="{FF2B5EF4-FFF2-40B4-BE49-F238E27FC236}">
                <a16:creationId xmlns:a16="http://schemas.microsoft.com/office/drawing/2014/main" id="{C94E31ED-CBFD-4E8A-8403-EC960038B1A6}"/>
              </a:ext>
            </a:extLst>
          </p:cNvPr>
          <p:cNvSpPr/>
          <p:nvPr userDrawn="1"/>
        </p:nvSpPr>
        <p:spPr>
          <a:xfrm rot="16200000" flipV="1">
            <a:off x="3666884" y="4482170"/>
            <a:ext cx="1904195" cy="2869686"/>
          </a:xfrm>
          <a:custGeom>
            <a:avLst/>
            <a:gdLst>
              <a:gd name="connsiteX0" fmla="*/ 1904195 w 1904195"/>
              <a:gd name="connsiteY0" fmla="*/ 0 h 2869686"/>
              <a:gd name="connsiteX1" fmla="*/ 0 w 1904195"/>
              <a:gd name="connsiteY1" fmla="*/ 0 h 2869686"/>
              <a:gd name="connsiteX2" fmla="*/ 0 w 1904195"/>
              <a:gd name="connsiteY2" fmla="*/ 2869686 h 2869686"/>
              <a:gd name="connsiteX3" fmla="*/ 1385930 w 1904195"/>
              <a:gd name="connsiteY3" fmla="*/ 2869686 h 2869686"/>
              <a:gd name="connsiteX4" fmla="*/ 1904195 w 1904195"/>
              <a:gd name="connsiteY4" fmla="*/ 0 h 28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4195" h="2869686">
                <a:moveTo>
                  <a:pt x="1904195" y="0"/>
                </a:moveTo>
                <a:lnTo>
                  <a:pt x="0" y="0"/>
                </a:lnTo>
                <a:lnTo>
                  <a:pt x="0" y="2869686"/>
                </a:lnTo>
                <a:lnTo>
                  <a:pt x="1385930" y="2869686"/>
                </a:lnTo>
                <a:lnTo>
                  <a:pt x="1904195" y="0"/>
                </a:lnTo>
                <a:close/>
              </a:path>
            </a:pathLst>
          </a:custGeom>
          <a:solidFill>
            <a:srgbClr val="D538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B59D0E-19A7-4E36-BFBE-C4DE0F38083F}"/>
              </a:ext>
            </a:extLst>
          </p:cNvPr>
          <p:cNvCxnSpPr>
            <a:cxnSpLocks/>
          </p:cNvCxnSpPr>
          <p:nvPr userDrawn="1"/>
        </p:nvCxnSpPr>
        <p:spPr>
          <a:xfrm>
            <a:off x="519964" y="1977446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0E8A91-066D-4E8A-BD1F-5A34C7E864F2}"/>
              </a:ext>
            </a:extLst>
          </p:cNvPr>
          <p:cNvCxnSpPr>
            <a:cxnSpLocks/>
          </p:cNvCxnSpPr>
          <p:nvPr userDrawn="1"/>
        </p:nvCxnSpPr>
        <p:spPr>
          <a:xfrm>
            <a:off x="520069" y="4556020"/>
            <a:ext cx="110474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17">
            <a:extLst>
              <a:ext uri="{FF2B5EF4-FFF2-40B4-BE49-F238E27FC236}">
                <a16:creationId xmlns:a16="http://schemas.microsoft.com/office/drawing/2014/main" id="{3BE6FF63-1734-4230-9101-92ECE001B9ED}"/>
              </a:ext>
            </a:extLst>
          </p:cNvPr>
          <p:cNvSpPr/>
          <p:nvPr userDrawn="1"/>
        </p:nvSpPr>
        <p:spPr>
          <a:xfrm rot="5400000" flipV="1">
            <a:off x="7841141" y="-265552"/>
            <a:ext cx="6858000" cy="6713956"/>
          </a:xfrm>
          <a:custGeom>
            <a:avLst/>
            <a:gdLst>
              <a:gd name="connsiteX0" fmla="*/ 0 w 6444342"/>
              <a:gd name="connsiteY0" fmla="*/ 0 h 6713956"/>
              <a:gd name="connsiteX1" fmla="*/ 0 w 6444342"/>
              <a:gd name="connsiteY1" fmla="*/ 6713956 h 6713956"/>
              <a:gd name="connsiteX2" fmla="*/ 5068787 w 6444342"/>
              <a:gd name="connsiteY2" fmla="*/ 6713956 h 6713956"/>
              <a:gd name="connsiteX3" fmla="*/ 6444342 w 6444342"/>
              <a:gd name="connsiteY3" fmla="*/ 0 h 67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4342" h="6713956">
                <a:moveTo>
                  <a:pt x="0" y="0"/>
                </a:moveTo>
                <a:lnTo>
                  <a:pt x="0" y="6713956"/>
                </a:lnTo>
                <a:lnTo>
                  <a:pt x="5068787" y="6713956"/>
                </a:lnTo>
                <a:lnTo>
                  <a:pt x="6444342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alpha val="0"/>
                </a:schemeClr>
              </a:gs>
              <a:gs pos="68000">
                <a:schemeClr val="bg1">
                  <a:alpha val="14000"/>
                </a:schemeClr>
              </a:gs>
              <a:gs pos="97000">
                <a:schemeClr val="bg1">
                  <a:alpha val="46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RU" dirty="0"/>
          </a:p>
        </p:txBody>
      </p:sp>
      <p:sp>
        <p:nvSpPr>
          <p:cNvPr id="26" name="Title 7">
            <a:extLst>
              <a:ext uri="{FF2B5EF4-FFF2-40B4-BE49-F238E27FC236}">
                <a16:creationId xmlns:a16="http://schemas.microsoft.com/office/drawing/2014/main" id="{3835DE51-D77B-4456-AA1D-7E1811F70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64" y="4569083"/>
            <a:ext cx="11047421" cy="1810501"/>
          </a:xfrm>
        </p:spPr>
        <p:txBody>
          <a:bodyPr tIns="0" bIns="0">
            <a:noAutofit/>
          </a:bodyPr>
          <a:lstStyle>
            <a:lvl1pPr>
              <a:lnSpc>
                <a:spcPts val="3980"/>
              </a:lnSpc>
              <a:defRPr sz="4400" b="1" i="0">
                <a:solidFill>
                  <a:schemeClr val="bg1"/>
                </a:solidFill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презентации</a:t>
            </a:r>
            <a:endParaRPr lang="en-RU" dirty="0"/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1B7AB7CB-AD1E-49EC-9671-DB2824D6CA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5297" y="478404"/>
            <a:ext cx="4339273" cy="16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251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BFDD507-04F4-F44C-80CA-B5858E27E421}"/>
              </a:ext>
            </a:extLst>
          </p:cNvPr>
          <p:cNvCxnSpPr>
            <a:cxnSpLocks/>
          </p:cNvCxnSpPr>
          <p:nvPr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CCD7CD2A-1A3F-494A-9816-4B2414DB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850" y="520679"/>
            <a:ext cx="10874375" cy="1008041"/>
          </a:xfrm>
        </p:spPr>
        <p:txBody>
          <a:bodyPr anchor="ctr">
            <a:norm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</a:t>
            </a:r>
            <a:br>
              <a:rPr lang="en-US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04EA526-21A1-904D-829D-BE686E5823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8213" y="1930401"/>
            <a:ext cx="4691062" cy="3813175"/>
          </a:xfrm>
          <a:prstGeom prst="rect">
            <a:avLst/>
          </a:prstGeom>
        </p:spPr>
        <p:txBody>
          <a:bodyPr>
            <a:normAutofit/>
          </a:bodyPr>
          <a:lstStyle>
            <a:lvl1pPr marL="15875" indent="-15875">
              <a:buNone/>
              <a:tabLst/>
              <a:defRPr sz="2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</a:t>
            </a:r>
            <a:endParaRPr lang="en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E529F58-7B6D-E04F-A16A-D212F1DF83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0288" y="1930401"/>
            <a:ext cx="2647950" cy="3813175"/>
          </a:xfrm>
          <a:prstGeom prst="rect">
            <a:avLst/>
          </a:prstGeom>
        </p:spPr>
        <p:txBody>
          <a:bodyPr/>
          <a:lstStyle>
            <a:lvl1pPr marL="15875" indent="-15875">
              <a:buNone/>
              <a:tabLst/>
              <a:defRPr lang="en-GB" sz="1800" b="0" i="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  <a:lvl2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2pPr>
            <a:lvl3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3pPr>
            <a:lvl4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4pPr>
            <a:lvl5pPr>
              <a:defRPr lang="en-RU" sz="24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Текст 2 </a:t>
            </a:r>
            <a:endParaRPr lang="en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5AC38DF-3D5A-8543-914B-5E87521F6B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29712" y="1941513"/>
            <a:ext cx="2643188" cy="3787775"/>
          </a:xfrm>
          <a:prstGeom prst="rect">
            <a:avLst/>
          </a:prstGeom>
        </p:spPr>
        <p:txBody>
          <a:bodyPr/>
          <a:lstStyle>
            <a:lvl1pPr marL="15875" indent="-15875">
              <a:buNone/>
              <a:tabLst/>
              <a:defRPr lang="en-RU" sz="1800" b="0" i="0" kern="1200" dirty="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dirty="0"/>
              <a:t>Текст 3 </a:t>
            </a:r>
            <a:endParaRPr lang="en-RU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168242-9F17-B849-B23D-5597D37F28A8}"/>
              </a:ext>
            </a:extLst>
          </p:cNvPr>
          <p:cNvCxnSpPr>
            <a:cxnSpLocks/>
          </p:cNvCxnSpPr>
          <p:nvPr/>
        </p:nvCxnSpPr>
        <p:spPr>
          <a:xfrm>
            <a:off x="502257" y="6356350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BE1A3-6270-8F49-9EDF-AA105AA426C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/>
              <a:t>Московская школа управления СКОЛКОВО</a:t>
            </a:r>
            <a:endParaRPr lang="ru-RU" dirty="0"/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E4FB16F2-51A2-E740-A115-77E5BE165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799" y="6398700"/>
            <a:ext cx="464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RU" sz="1200" b="1" i="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</a:lstStyle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F188F3-29DC-402F-BB50-286CE24CA2EE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5C7B34-BBF6-4333-BD9C-38EDEFEF3706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484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F502CF-F0EB-164B-A44D-701B331C466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BFDD507-04F4-F44C-80CA-B5858E27E421}"/>
              </a:ext>
            </a:extLst>
          </p:cNvPr>
          <p:cNvCxnSpPr>
            <a:cxnSpLocks/>
          </p:cNvCxnSpPr>
          <p:nvPr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CCD7CD2A-1A3F-494A-9816-4B2414DB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143" y="520700"/>
            <a:ext cx="10874375" cy="1008041"/>
          </a:xfrm>
        </p:spPr>
        <p:txBody>
          <a:bodyPr lIns="90000" anchor="ctr">
            <a:norm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04EA526-21A1-904D-829D-BE686E5823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8213" y="1930401"/>
            <a:ext cx="4691062" cy="3813175"/>
          </a:xfrm>
          <a:prstGeom prst="rect">
            <a:avLst/>
          </a:prstGeom>
        </p:spPr>
        <p:txBody>
          <a:bodyPr>
            <a:normAutofit/>
          </a:bodyPr>
          <a:lstStyle>
            <a:lvl1pPr marL="15875" indent="-15875">
              <a:buNone/>
              <a:tabLst/>
              <a:defRPr sz="20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</a:t>
            </a:r>
            <a:endParaRPr lang="en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E529F58-7B6D-E04F-A16A-D212F1DF83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0288" y="1930401"/>
            <a:ext cx="2647950" cy="3813175"/>
          </a:xfrm>
          <a:prstGeom prst="rect">
            <a:avLst/>
          </a:prstGeom>
        </p:spPr>
        <p:txBody>
          <a:bodyPr/>
          <a:lstStyle>
            <a:lvl1pPr marL="15875" marR="0" indent="-31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Monaco" pitchFamily="2" charset="77"/>
              <a:buChar char="⎼"/>
              <a:tabLst/>
              <a:defRPr lang="en-GB" sz="1400" b="0" i="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  <a:lvl2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2pPr>
            <a:lvl3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3pPr>
            <a:lvl4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4pPr>
            <a:lvl5pPr>
              <a:defRPr lang="en-RU" sz="24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Текст 2: 1</a:t>
            </a:r>
          </a:p>
          <a:p>
            <a:pPr lvl="0"/>
            <a:r>
              <a:rPr lang="ru-RU" dirty="0"/>
              <a:t>Текст 2: 2</a:t>
            </a:r>
            <a:endParaRPr lang="en-US" dirty="0"/>
          </a:p>
          <a:p>
            <a:pPr lvl="0"/>
            <a:endParaRPr lang="en-RU" dirty="0"/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31D8355-593A-A942-8F6A-A190A8A580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36856" y="1930401"/>
            <a:ext cx="2647950" cy="3813175"/>
          </a:xfrm>
          <a:prstGeom prst="rect">
            <a:avLst/>
          </a:prstGeom>
        </p:spPr>
        <p:txBody>
          <a:bodyPr/>
          <a:lstStyle>
            <a:lvl1pPr marL="15875" marR="0" indent="-317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Monaco" pitchFamily="2" charset="77"/>
              <a:buChar char="⎼"/>
              <a:tabLst/>
              <a:defRPr lang="en-GB" sz="1400" b="0" i="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  <a:lvl2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2pPr>
            <a:lvl3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3pPr>
            <a:lvl4pPr>
              <a:defRPr lang="en-GB" sz="240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4pPr>
            <a:lvl5pPr>
              <a:defRPr lang="en-RU" sz="2400" kern="120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Текст 3: 1</a:t>
            </a:r>
          </a:p>
          <a:p>
            <a:pPr lvl="0"/>
            <a:r>
              <a:rPr lang="ru-RU" dirty="0"/>
              <a:t>Текст 3: 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ED20B-DF0B-064F-BFAE-E519E6C2E9D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5D3C9C-BF8F-48C3-A6EC-68B7E405B0A7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80CDF62-903B-4427-B2CE-C9C8DF4BFA9F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687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9F676-C12B-264C-92B2-D896127CBA5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/>
              <a:t>Московская школа управления СКОЛКОВО</a:t>
            </a:r>
            <a:endParaRPr lang="ru-RU" dirty="0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0C4205C-A423-7449-BF3C-E685AD6E81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RU" dirty="0"/>
              <a:t>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F53F74-19EA-D844-819B-837EAEE5EA2B}"/>
              </a:ext>
            </a:extLst>
          </p:cNvPr>
          <p:cNvCxnSpPr>
            <a:cxnSpLocks/>
          </p:cNvCxnSpPr>
          <p:nvPr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C3821F4-AEC9-2E4B-9A7C-7E174121F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1333" y="1659467"/>
            <a:ext cx="4673600" cy="4419600"/>
          </a:xfrm>
          <a:prstGeom prst="rect">
            <a:avLst/>
          </a:prstGeom>
        </p:spPr>
        <p:txBody>
          <a:bodyPr/>
          <a:lstStyle>
            <a:lvl1pPr marL="15875" indent="-15875">
              <a:buNone/>
              <a:tabLst/>
              <a:defRPr sz="2400" b="1" i="0">
                <a:solidFill>
                  <a:schemeClr val="accent1"/>
                </a:solidFill>
                <a:latin typeface="Raleway" pitchFamily="2" charset="77"/>
              </a:defRPr>
            </a:lvl1pPr>
            <a:lvl2pPr>
              <a:defRPr b="1" i="0">
                <a:latin typeface="Raleway" pitchFamily="2" charset="77"/>
              </a:defRPr>
            </a:lvl2pPr>
            <a:lvl3pPr>
              <a:defRPr b="1" i="0">
                <a:latin typeface="Raleway" pitchFamily="2" charset="77"/>
              </a:defRPr>
            </a:lvl3pPr>
            <a:lvl4pPr>
              <a:defRPr b="1" i="0">
                <a:latin typeface="Raleway" pitchFamily="2" charset="77"/>
              </a:defRPr>
            </a:lvl4pPr>
            <a:lvl5pPr>
              <a:defRPr b="1" i="0">
                <a:latin typeface="Raleway" pitchFamily="2" charset="77"/>
              </a:defRPr>
            </a:lvl5pPr>
          </a:lstStyle>
          <a:p>
            <a:pPr lvl="0"/>
            <a:r>
              <a:rPr lang="ru-RU" dirty="0"/>
              <a:t>Текст</a:t>
            </a:r>
            <a:endParaRPr lang="en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E6563CE-CE71-9E4D-B45B-229687CF9C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C6A96A-DECA-4003-8278-1B67624DD695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93BDF2-5540-4C67-A604-98AA2AF2FAF8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64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9F676-C12B-264C-92B2-D896127CBA5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90C4205C-A423-7449-BF3C-E685AD6E81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3513" y="0"/>
            <a:ext cx="7526675" cy="685800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RU" dirty="0"/>
              <a:t>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F53F74-19EA-D844-819B-837EAEE5EA2B}"/>
              </a:ext>
            </a:extLst>
          </p:cNvPr>
          <p:cNvCxnSpPr>
            <a:cxnSpLocks/>
          </p:cNvCxnSpPr>
          <p:nvPr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C3821F4-AEC9-2E4B-9A7C-7E174121F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1175" y="1659467"/>
            <a:ext cx="3577320" cy="4419600"/>
          </a:xfrm>
          <a:prstGeom prst="rect">
            <a:avLst/>
          </a:prstGeom>
        </p:spPr>
        <p:txBody>
          <a:bodyPr/>
          <a:lstStyle>
            <a:lvl1pPr marL="15875" indent="-15875">
              <a:buNone/>
              <a:tabLst/>
              <a:defRPr sz="2400" b="1" i="0">
                <a:solidFill>
                  <a:schemeClr val="bg1"/>
                </a:solidFill>
                <a:latin typeface="Raleway" pitchFamily="2" charset="77"/>
              </a:defRPr>
            </a:lvl1pPr>
            <a:lvl2pPr>
              <a:defRPr b="1" i="0">
                <a:latin typeface="Raleway" pitchFamily="2" charset="77"/>
              </a:defRPr>
            </a:lvl2pPr>
            <a:lvl3pPr>
              <a:defRPr b="1" i="0">
                <a:latin typeface="Raleway" pitchFamily="2" charset="77"/>
              </a:defRPr>
            </a:lvl3pPr>
            <a:lvl4pPr>
              <a:defRPr b="1" i="0">
                <a:latin typeface="Raleway" pitchFamily="2" charset="77"/>
              </a:defRPr>
            </a:lvl4pPr>
            <a:lvl5pPr>
              <a:defRPr b="1" i="0">
                <a:latin typeface="Raleway" pitchFamily="2" charset="77"/>
              </a:defRPr>
            </a:lvl5pPr>
          </a:lstStyle>
          <a:p>
            <a:pPr lvl="0"/>
            <a:r>
              <a:rPr lang="ru-RU" dirty="0"/>
              <a:t>Текст</a:t>
            </a:r>
            <a:endParaRPr lang="en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E6563CE-CE71-9E4D-B45B-229687CF9C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C6A96A-DECA-4003-8278-1B67624DD695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8778C0-EB66-4FC8-A214-9E4173C0170C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191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523944D-45CB-F247-8C49-990D80586D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825" y="526948"/>
            <a:ext cx="8052975" cy="1041717"/>
          </a:xfrm>
        </p:spPr>
        <p:txBody>
          <a:bodyPr lIns="90000" tIns="46800" rIns="90000" bIns="46800" anchor="t">
            <a:no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0F9A8364-AB50-F244-94BA-EDF0088A8C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0336" y="0"/>
            <a:ext cx="3601664" cy="685800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RU" dirty="0"/>
              <a:t>Picture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20218A7-45E3-6D4D-B9B7-C48A132BE1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1414" y="1877851"/>
            <a:ext cx="7975699" cy="3813175"/>
          </a:xfrm>
          <a:prstGeom prst="rect">
            <a:avLst/>
          </a:prstGeom>
        </p:spPr>
        <p:txBody>
          <a:bodyPr>
            <a:normAutofit/>
          </a:bodyPr>
          <a:lstStyle>
            <a:lvl1pPr marL="15875" indent="-15875"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</a:t>
            </a:r>
            <a:endParaRPr lang="en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516DD-BBD8-B84B-ADDD-B7BA83874C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85126" y="6398700"/>
            <a:ext cx="7227327" cy="365125"/>
          </a:xfrm>
        </p:spPr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8DFA1-878E-D645-B69C-7985499A66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B9C5C9-860D-A248-8A59-A976BD8EEA31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BFDF7A-49AE-4721-8BFE-B3D6B7BB6961}"/>
              </a:ext>
            </a:extLst>
          </p:cNvPr>
          <p:cNvCxnSpPr>
            <a:cxnSpLocks/>
          </p:cNvCxnSpPr>
          <p:nvPr userDrawn="1"/>
        </p:nvCxnSpPr>
        <p:spPr>
          <a:xfrm>
            <a:off x="519851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4C9515-D610-42C7-B9CA-741B24A55879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707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523944D-45CB-F247-8C49-990D80586D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825" y="385546"/>
            <a:ext cx="8052975" cy="1041717"/>
          </a:xfrm>
        </p:spPr>
        <p:txBody>
          <a:bodyPr lIns="90000" tIns="46800" rIns="90000" bIns="46800" anchor="t">
            <a:no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0F9A8364-AB50-F244-94BA-EDF0088A8C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0336" y="0"/>
            <a:ext cx="3601664" cy="685800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RU" dirty="0"/>
              <a:t>Picture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20218A7-45E3-6D4D-B9B7-C48A132BE1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1414" y="1877851"/>
            <a:ext cx="7975699" cy="3813175"/>
          </a:xfrm>
          <a:prstGeom prst="rect">
            <a:avLst/>
          </a:prstGeom>
        </p:spPr>
        <p:txBody>
          <a:bodyPr>
            <a:normAutofit/>
          </a:bodyPr>
          <a:lstStyle>
            <a:lvl1pPr marL="15875" indent="-15875"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</a:t>
            </a:r>
            <a:endParaRPr lang="en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516DD-BBD8-B84B-ADDD-B7BA83874C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85126" y="6398700"/>
            <a:ext cx="7227327" cy="365125"/>
          </a:xfrm>
        </p:spPr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8DFA1-878E-D645-B69C-7985499A66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B9C5C9-860D-A248-8A59-A976BD8EEA31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4C9515-D610-42C7-B9CA-741B24A55879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730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523944D-45CB-F247-8C49-990D80586D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796" y="526948"/>
            <a:ext cx="8156134" cy="1041717"/>
          </a:xfrm>
        </p:spPr>
        <p:txBody>
          <a:bodyPr lIns="90000" tIns="46800" rIns="90000" bIns="46800" anchor="t">
            <a:no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0F9A8364-AB50-F244-94BA-EDF0088A8C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3512" y="0"/>
            <a:ext cx="3601664" cy="685800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RU" dirty="0"/>
              <a:t>Picture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20218A7-45E3-6D4D-B9B7-C48A132BE1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796" y="1877851"/>
            <a:ext cx="7975699" cy="3813175"/>
          </a:xfrm>
          <a:prstGeom prst="rect">
            <a:avLst/>
          </a:prstGeom>
        </p:spPr>
        <p:txBody>
          <a:bodyPr>
            <a:normAutofit/>
          </a:bodyPr>
          <a:lstStyle>
            <a:lvl1pPr marL="15875" indent="-15875"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</a:t>
            </a:r>
            <a:endParaRPr lang="en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516DD-BBD8-B84B-ADDD-B7BA83874C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945955" y="6398700"/>
            <a:ext cx="7227327" cy="365125"/>
          </a:xfrm>
        </p:spPr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8DFA1-878E-D645-B69C-7985499A66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BFDF7A-49AE-4721-8BFE-B3D6B7BB6961}"/>
              </a:ext>
            </a:extLst>
          </p:cNvPr>
          <p:cNvCxnSpPr>
            <a:cxnSpLocks/>
          </p:cNvCxnSpPr>
          <p:nvPr userDrawn="1"/>
        </p:nvCxnSpPr>
        <p:spPr>
          <a:xfrm>
            <a:off x="3945955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32A5F7-30C1-4D38-A7BC-ECD0C0CCF9DC}"/>
              </a:ext>
            </a:extLst>
          </p:cNvPr>
          <p:cNvCxnSpPr>
            <a:cxnSpLocks/>
          </p:cNvCxnSpPr>
          <p:nvPr userDrawn="1"/>
        </p:nvCxnSpPr>
        <p:spPr>
          <a:xfrm>
            <a:off x="3945954" y="6356350"/>
            <a:ext cx="352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982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523944D-45CB-F247-8C49-990D80586D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796" y="376119"/>
            <a:ext cx="8156134" cy="1041717"/>
          </a:xfrm>
        </p:spPr>
        <p:txBody>
          <a:bodyPr lIns="90000" tIns="46800" rIns="90000" bIns="46800" anchor="t">
            <a:no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0F9A8364-AB50-F244-94BA-EDF0088A8C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3512" y="0"/>
            <a:ext cx="3601664" cy="685800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RU" dirty="0"/>
              <a:t>Picture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20218A7-45E3-6D4D-B9B7-C48A132BE1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796" y="1877851"/>
            <a:ext cx="7975699" cy="3813175"/>
          </a:xfrm>
          <a:prstGeom prst="rect">
            <a:avLst/>
          </a:prstGeom>
        </p:spPr>
        <p:txBody>
          <a:bodyPr>
            <a:normAutofit/>
          </a:bodyPr>
          <a:lstStyle>
            <a:lvl1pPr marL="15875" indent="-15875"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</a:t>
            </a:r>
            <a:endParaRPr lang="en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516DD-BBD8-B84B-ADDD-B7BA83874C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945955" y="6398700"/>
            <a:ext cx="7227327" cy="365125"/>
          </a:xfrm>
        </p:spPr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8DFA1-878E-D645-B69C-7985499A66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32A5F7-30C1-4D38-A7BC-ECD0C0CCF9DC}"/>
              </a:ext>
            </a:extLst>
          </p:cNvPr>
          <p:cNvCxnSpPr>
            <a:cxnSpLocks/>
          </p:cNvCxnSpPr>
          <p:nvPr userDrawn="1"/>
        </p:nvCxnSpPr>
        <p:spPr>
          <a:xfrm>
            <a:off x="3945954" y="6356350"/>
            <a:ext cx="3528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949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D410EA7-C6CB-446D-956F-853C929DE6DE}"/>
              </a:ext>
            </a:extLst>
          </p:cNvPr>
          <p:cNvSpPr/>
          <p:nvPr userDrawn="1"/>
        </p:nvSpPr>
        <p:spPr>
          <a:xfrm>
            <a:off x="-14288" y="-14288"/>
            <a:ext cx="609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740EA-D173-2243-B2CF-D88324319FF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/>
              <a:t>Московская школа управления СКОЛКОВО</a:t>
            </a:r>
            <a:endParaRPr lang="ru-R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61E942-C682-844F-98C9-C5865F3A1935}"/>
              </a:ext>
            </a:extLst>
          </p:cNvPr>
          <p:cNvSpPr/>
          <p:nvPr/>
        </p:nvSpPr>
        <p:spPr>
          <a:xfrm>
            <a:off x="-14288" y="-14288"/>
            <a:ext cx="609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BEBA21CD-9944-CF46-9747-2C8D6EEECEE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04971" y="1477952"/>
            <a:ext cx="4637237" cy="1685925"/>
          </a:xfrm>
          <a:prstGeom prst="rect">
            <a:avLst/>
          </a:prstGeom>
        </p:spPr>
        <p:txBody>
          <a:bodyPr lIns="90000" tIns="46800" rIns="90000" bIns="46800"/>
          <a:lstStyle>
            <a:lvl1pPr marL="228600" marR="0" indent="1155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RU" sz="2400" b="0" i="0" kern="1200" dirty="0" smtClean="0">
                <a:solidFill>
                  <a:schemeClr val="bg1"/>
                </a:solidFill>
                <a:latin typeface="Raleway Light" pitchFamily="2" charset="77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</a:t>
            </a:r>
            <a:endParaRPr lang="en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75F6C1-59CE-3B4A-8AB8-99A3CAC04012}"/>
              </a:ext>
            </a:extLst>
          </p:cNvPr>
          <p:cNvCxnSpPr>
            <a:cxnSpLocks/>
          </p:cNvCxnSpPr>
          <p:nvPr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0">
            <a:extLst>
              <a:ext uri="{FF2B5EF4-FFF2-40B4-BE49-F238E27FC236}">
                <a16:creationId xmlns:a16="http://schemas.microsoft.com/office/drawing/2014/main" id="{12EDF11C-97D5-694A-AF26-85EFD2D179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512763"/>
            <a:ext cx="5570835" cy="607206"/>
          </a:xfrm>
        </p:spPr>
        <p:txBody>
          <a:bodyPr lIns="90000" anchor="ctr">
            <a:normAutofit/>
          </a:bodyPr>
          <a:lstStyle>
            <a:lvl1pPr>
              <a:defRPr sz="3200" b="1" i="0">
                <a:solidFill>
                  <a:schemeClr val="bg1"/>
                </a:solidFill>
                <a:latin typeface="Raleway Medium" pitchFamily="2" charset="77"/>
              </a:defRPr>
            </a:lvl1pPr>
          </a:lstStyle>
          <a:p>
            <a:r>
              <a:rPr lang="ru-RU" dirty="0"/>
              <a:t>Заголовок слайда</a:t>
            </a:r>
            <a:endParaRPr lang="en-RU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2ACBBD1-6E39-8C4F-A4BD-5D658225A4F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13116" y="2136336"/>
            <a:ext cx="4637237" cy="1273117"/>
          </a:xfrm>
          <a:prstGeom prst="rect">
            <a:avLst/>
          </a:prstGeom>
        </p:spPr>
        <p:txBody>
          <a:bodyPr lIns="0" tIns="0" rIns="0" bIns="0"/>
          <a:lstStyle>
            <a:lvl1pPr marL="230188" marR="0" indent="-2301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RU" sz="2000" b="0" i="0" kern="1200" dirty="0">
                <a:solidFill>
                  <a:schemeClr val="tx1"/>
                </a:solidFill>
                <a:latin typeface="Raleway Light" pitchFamily="2" charset="77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1 </a:t>
            </a:r>
            <a:endParaRPr lang="en-RU" dirty="0"/>
          </a:p>
          <a:p>
            <a:pPr lvl="0"/>
            <a:endParaRPr lang="en-RU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7B814B5-6195-E144-A30E-1DF2312A59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12257" y="530086"/>
            <a:ext cx="4637237" cy="1584425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RU" sz="11500" b="1" i="0" kern="1200" dirty="0" smtClean="0">
                <a:solidFill>
                  <a:schemeClr val="accent1"/>
                </a:solidFill>
                <a:latin typeface="Raleway" pitchFamily="2" charset="77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RU" dirty="0"/>
              <a:t>721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0721A79C-AF18-0141-95A4-CAD6E6DD918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14818" y="5027338"/>
            <a:ext cx="4637237" cy="1273117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RU" sz="2000" b="0" i="0" kern="1200" dirty="0">
                <a:solidFill>
                  <a:schemeClr val="tx1"/>
                </a:solidFill>
                <a:latin typeface="Raleway Light" pitchFamily="2" charset="77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 2 </a:t>
            </a:r>
            <a:endParaRPr lang="en-RU" dirty="0"/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B0E8727A-95B1-1246-8490-F8DEA6EA11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15527" y="3428122"/>
            <a:ext cx="4637237" cy="158442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RU" sz="11500" b="1" i="0" kern="1200" dirty="0" smtClean="0">
                <a:solidFill>
                  <a:schemeClr val="accent1"/>
                </a:solidFill>
                <a:latin typeface="Raleway" pitchFamily="2" charset="77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RU" dirty="0"/>
              <a:t>432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97626-F7D3-E049-B99F-C6F6422FEE1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260DC8-B130-4E60-9411-B20425A5CD57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D50E56-EA02-4A62-B2E2-BC7201510AA9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140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D410EA7-C6CB-446D-956F-853C929DE6DE}"/>
              </a:ext>
            </a:extLst>
          </p:cNvPr>
          <p:cNvSpPr/>
          <p:nvPr userDrawn="1"/>
        </p:nvSpPr>
        <p:spPr>
          <a:xfrm>
            <a:off x="-14288" y="-14289"/>
            <a:ext cx="7546304" cy="36718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740EA-D173-2243-B2CF-D88324319FF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61E942-C682-844F-98C9-C5865F3A1935}"/>
              </a:ext>
            </a:extLst>
          </p:cNvPr>
          <p:cNvSpPr/>
          <p:nvPr/>
        </p:nvSpPr>
        <p:spPr>
          <a:xfrm>
            <a:off x="-14288" y="-14288"/>
            <a:ext cx="609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BEBA21CD-9944-CF46-9747-2C8D6EEECEE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04971" y="1477952"/>
            <a:ext cx="4637237" cy="1685925"/>
          </a:xfrm>
          <a:prstGeom prst="rect">
            <a:avLst/>
          </a:prstGeom>
        </p:spPr>
        <p:txBody>
          <a:bodyPr lIns="90000" tIns="46800" rIns="90000" bIns="46800"/>
          <a:lstStyle>
            <a:lvl1pPr marL="228600" marR="0" indent="1155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RU" sz="2400" b="0" i="0" kern="1200" dirty="0" smtClean="0">
                <a:solidFill>
                  <a:schemeClr val="bg1"/>
                </a:solidFill>
                <a:latin typeface="Raleway Light" pitchFamily="2" charset="77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Текст</a:t>
            </a:r>
            <a:endParaRPr lang="en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75F6C1-59CE-3B4A-8AB8-99A3CAC04012}"/>
              </a:ext>
            </a:extLst>
          </p:cNvPr>
          <p:cNvCxnSpPr>
            <a:cxnSpLocks/>
          </p:cNvCxnSpPr>
          <p:nvPr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0">
            <a:extLst>
              <a:ext uri="{FF2B5EF4-FFF2-40B4-BE49-F238E27FC236}">
                <a16:creationId xmlns:a16="http://schemas.microsoft.com/office/drawing/2014/main" id="{12EDF11C-97D5-694A-AF26-85EFD2D179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512763"/>
            <a:ext cx="5570835" cy="607206"/>
          </a:xfrm>
        </p:spPr>
        <p:txBody>
          <a:bodyPr lIns="90000" anchor="ctr">
            <a:normAutofit/>
          </a:bodyPr>
          <a:lstStyle>
            <a:lvl1pPr>
              <a:defRPr sz="3200" b="1" i="0">
                <a:solidFill>
                  <a:schemeClr val="bg1"/>
                </a:solidFill>
                <a:latin typeface="Raleway Medium" pitchFamily="2" charset="77"/>
              </a:defRPr>
            </a:lvl1pPr>
          </a:lstStyle>
          <a:p>
            <a:r>
              <a:rPr lang="ru-RU" dirty="0"/>
              <a:t>Заголовок слайда</a:t>
            </a:r>
            <a:endParaRPr lang="en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97626-F7D3-E049-B99F-C6F6422FEE1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260DC8-B130-4E60-9411-B20425A5CD57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5A335E-202B-4D36-BED6-96CF1877443B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300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AC0549-E6B3-4343-BD21-4F8013F40114}"/>
              </a:ext>
            </a:extLst>
          </p:cNvPr>
          <p:cNvCxnSpPr>
            <a:cxnSpLocks/>
          </p:cNvCxnSpPr>
          <p:nvPr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9A9DF43-5743-1143-A50E-85C8E2BE55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977" y="607588"/>
            <a:ext cx="7989888" cy="2874963"/>
          </a:xfrm>
          <a:prstGeom prst="rect">
            <a:avLst/>
          </a:prstGeom>
        </p:spPr>
        <p:txBody>
          <a:bodyPr lIns="90000"/>
          <a:lstStyle>
            <a:lvl1pPr marL="15875" indent="-15875">
              <a:buNone/>
              <a:tabLst/>
              <a:defRPr sz="3600" b="1" i="0">
                <a:solidFill>
                  <a:schemeClr val="bg1"/>
                </a:solidFill>
                <a:latin typeface="Raleway" pitchFamily="2" charset="77"/>
              </a:defRPr>
            </a:lvl1pPr>
            <a:lvl2pPr>
              <a:defRPr b="0" i="0">
                <a:latin typeface="Raleway Medium" pitchFamily="2" charset="77"/>
              </a:defRPr>
            </a:lvl2pPr>
            <a:lvl3pPr>
              <a:defRPr b="0" i="0">
                <a:latin typeface="Raleway Medium" pitchFamily="2" charset="77"/>
              </a:defRPr>
            </a:lvl3pPr>
            <a:lvl4pPr>
              <a:defRPr b="0" i="0">
                <a:latin typeface="Raleway Medium" pitchFamily="2" charset="77"/>
              </a:defRPr>
            </a:lvl4pPr>
            <a:lvl5pPr>
              <a:defRPr b="0" i="0">
                <a:latin typeface="Raleway Medium" pitchFamily="2" charset="77"/>
              </a:defRPr>
            </a:lvl5pPr>
          </a:lstStyle>
          <a:p>
            <a:pPr lvl="0"/>
            <a:r>
              <a:rPr lang="ru-RU" dirty="0"/>
              <a:t>Текст </a:t>
            </a:r>
            <a:endParaRPr lang="en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DF79606-F0FA-DC4B-87A1-79DE00AC8FC3}"/>
              </a:ext>
            </a:extLst>
          </p:cNvPr>
          <p:cNvCxnSpPr>
            <a:cxnSpLocks/>
          </p:cNvCxnSpPr>
          <p:nvPr/>
        </p:nvCxnSpPr>
        <p:spPr>
          <a:xfrm>
            <a:off x="479425" y="6349272"/>
            <a:ext cx="253223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D84DD2-F77A-F54C-B426-9534E37655C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4763" indent="-4763">
              <a:lnSpc>
                <a:spcPct val="90000"/>
              </a:lnSpc>
            </a:pPr>
            <a:r>
              <a:rPr lang="ru-RU"/>
              <a:t>Московская школа управления СКОЛКОВО</a:t>
            </a:r>
            <a:endParaRPr lang="ru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F43A93-99E0-4E45-AAA3-9724AC17D39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B9C5C9-860D-A248-8A59-A976BD8EEA31}" type="slidenum">
              <a:rPr lang="en-RU" smtClean="0"/>
              <a:pPr/>
              <a:t>‹#›</a:t>
            </a:fld>
            <a:endParaRPr lang="en-RU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381ABE-5F7E-46E1-9EB1-046A14B08C64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468BC2-9358-4092-8F3D-8500D69785D2}"/>
              </a:ext>
            </a:extLst>
          </p:cNvPr>
          <p:cNvCxnSpPr>
            <a:cxnSpLocks/>
          </p:cNvCxnSpPr>
          <p:nvPr userDrawn="1"/>
        </p:nvCxnSpPr>
        <p:spPr>
          <a:xfrm>
            <a:off x="479424" y="6349272"/>
            <a:ext cx="3456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391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05979-63B6-5745-9C05-34EDE9C84AC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A07AA7-F39B-904A-BC75-FCBB383A76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772" y="504041"/>
            <a:ext cx="10869027" cy="1041717"/>
          </a:xfrm>
        </p:spPr>
        <p:txBody>
          <a:bodyPr>
            <a:noAutofit/>
          </a:bodyPr>
          <a:lstStyle>
            <a:lvl1pPr>
              <a:defRPr sz="3200" b="1" i="0">
                <a:latin typeface="Raleway" pitchFamily="2" charset="77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4037180-581A-3C40-BE45-768724BE8A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8688" y="1879491"/>
            <a:ext cx="2895966" cy="4156075"/>
          </a:xfrm>
          <a:prstGeom prst="rect">
            <a:avLst/>
          </a:prstGeom>
        </p:spPr>
        <p:txBody>
          <a:bodyPr/>
          <a:lstStyle>
            <a:lvl1pPr marL="15875" indent="-15875"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</a:t>
            </a:r>
            <a:endParaRPr lang="en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078CD-49D2-3C4E-85CF-4A2895BB5DC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EB80AF-A4DC-4655-A24B-648A55631720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928967-54F4-466A-94E6-4819ED410DC2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498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110BCDE-A926-9848-A96F-BF086F06F04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EE348D-4495-FC40-B5B0-2AB219F9B3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>
            <a:noAutofit/>
          </a:bodyPr>
          <a:lstStyle>
            <a:lvl1pPr>
              <a:defRPr lang="en-RU" sz="3200" b="1" dirty="0"/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83880E8C-4021-DE41-A653-92B64AA794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84463" y="1908810"/>
            <a:ext cx="5395306" cy="4073536"/>
          </a:xfrm>
          <a:prstGeom prst="rect">
            <a:avLst/>
          </a:prstGeom>
        </p:spPr>
        <p:txBody>
          <a:bodyPr lIns="0"/>
          <a:lstStyle>
            <a:lvl1pPr marL="7938" indent="-7938">
              <a:buFont typeface="STIXGeneral-Regular" pitchFamily="2" charset="2"/>
              <a:buNone/>
              <a:tabLst/>
              <a:defRPr sz="2000" b="0" i="0">
                <a:latin typeface="Raleway" pitchFamily="2" charset="77"/>
              </a:defRPr>
            </a:lvl1pPr>
          </a:lstStyle>
          <a:p>
            <a:pPr lvl="0"/>
            <a:r>
              <a:rPr lang="en-GB" dirty="0"/>
              <a:t> </a:t>
            </a:r>
            <a:r>
              <a:rPr lang="ru-RU" dirty="0"/>
              <a:t>Текст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E6A37-C3E7-4145-B3D6-6361B61759A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BC7EEE-E2B5-48EE-B81A-29B49771716C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BF1A12-7089-4455-A979-EF56904BEF54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75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9B5D64-C42B-9A4E-A3DC-04D249A9D89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/>
              <a:t>Московская школа управления СКОЛКОВО</a:t>
            </a:r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8BA4713-C3CF-8748-ABEF-8597521E23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993" y="518330"/>
            <a:ext cx="10854739" cy="1041717"/>
          </a:xfrm>
        </p:spPr>
        <p:txBody>
          <a:bodyPr>
            <a:norm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BC8B-3B38-6B40-B2E5-4C7B3DA55B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4413" y="2214563"/>
            <a:ext cx="3024187" cy="1943100"/>
          </a:xfrm>
          <a:prstGeom prst="rect">
            <a:avLst/>
          </a:prstGeom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US" dirty="0"/>
              <a:t>Picture</a:t>
            </a:r>
            <a:endParaRPr lang="en-RU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95DDE34-0B29-BD40-8E65-F803AC635DC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57713" y="2214563"/>
            <a:ext cx="3024187" cy="1943100"/>
          </a:xfrm>
          <a:prstGeom prst="rect">
            <a:avLst/>
          </a:prstGeom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US" dirty="0"/>
              <a:t>Picture</a:t>
            </a:r>
            <a:endParaRPr lang="en-RU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07DE0664-5D26-3048-8FFA-4E40206B1B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15301" y="2214563"/>
            <a:ext cx="3024187" cy="1943100"/>
          </a:xfrm>
          <a:prstGeom prst="rect">
            <a:avLst/>
          </a:prstGeom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US" dirty="0"/>
              <a:t>Picture</a:t>
            </a:r>
            <a:endParaRPr lang="en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40CF5C1-DC08-C447-9CFF-ED79D9112E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490" y="4388538"/>
            <a:ext cx="3024187" cy="1050925"/>
          </a:xfrm>
          <a:prstGeom prst="rect">
            <a:avLst/>
          </a:prstGeom>
        </p:spPr>
        <p:txBody>
          <a:bodyPr lIns="0"/>
          <a:lstStyle>
            <a:lvl1pPr marL="7938" indent="-7938">
              <a:buFont typeface="STIXGeneral-Regular" pitchFamily="2" charset="2"/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en-GB" dirty="0"/>
              <a:t> </a:t>
            </a:r>
            <a:r>
              <a:rPr lang="ru-RU" dirty="0"/>
              <a:t>Текст 1</a:t>
            </a:r>
            <a:endParaRPr lang="en-GB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88341765-AEB0-424D-9C35-3FE480A0EB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7712" y="4384538"/>
            <a:ext cx="3024187" cy="1050925"/>
          </a:xfrm>
          <a:prstGeom prst="rect">
            <a:avLst/>
          </a:prstGeom>
        </p:spPr>
        <p:txBody>
          <a:bodyPr lIns="0"/>
          <a:lstStyle>
            <a:lvl1pPr marL="7938" indent="-7938">
              <a:buFont typeface="STIXGeneral-Regular" pitchFamily="2" charset="2"/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en-GB" dirty="0"/>
              <a:t> </a:t>
            </a:r>
            <a:r>
              <a:rPr lang="ru-RU" dirty="0"/>
              <a:t>Текст 2 </a:t>
            </a:r>
            <a:endParaRPr lang="en-GB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8ED627E-1D0A-C04B-A9F5-533EF6A21B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5301" y="4388538"/>
            <a:ext cx="3024187" cy="1050925"/>
          </a:xfrm>
          <a:prstGeom prst="rect">
            <a:avLst/>
          </a:prstGeom>
        </p:spPr>
        <p:txBody>
          <a:bodyPr lIns="0"/>
          <a:lstStyle>
            <a:lvl1pPr marL="7938" indent="-7938">
              <a:buFont typeface="STIXGeneral-Regular" pitchFamily="2" charset="2"/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3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D1C9B-F75C-9D45-A410-926E6E5559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C31942-CF0C-48C8-97F4-1158460F9788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857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9B5D64-C42B-9A4E-A3DC-04D249A9D89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/>
              <a:t>Московская школа управления СКОЛКОВО</a:t>
            </a:r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8BA4713-C3CF-8748-ABEF-8597521E23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993" y="518330"/>
            <a:ext cx="10854739" cy="1041717"/>
          </a:xfrm>
        </p:spPr>
        <p:txBody>
          <a:bodyPr>
            <a:norm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40CF5C1-DC08-C447-9CFF-ED79D9112E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490" y="1985212"/>
            <a:ext cx="3024187" cy="3454252"/>
          </a:xfrm>
          <a:prstGeom prst="rect">
            <a:avLst/>
          </a:prstGeom>
        </p:spPr>
        <p:txBody>
          <a:bodyPr lIns="0"/>
          <a:lstStyle>
            <a:lvl1pPr marL="7938" indent="-7938">
              <a:buFont typeface="STIXGeneral-Regular" pitchFamily="2" charset="2"/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en-GB" dirty="0"/>
              <a:t> </a:t>
            </a:r>
            <a:r>
              <a:rPr lang="ru-RU" dirty="0"/>
              <a:t>Текст 1</a:t>
            </a:r>
            <a:endParaRPr lang="en-GB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88341765-AEB0-424D-9C35-3FE480A0EB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7712" y="1981212"/>
            <a:ext cx="3024187" cy="3454252"/>
          </a:xfrm>
          <a:prstGeom prst="rect">
            <a:avLst/>
          </a:prstGeom>
        </p:spPr>
        <p:txBody>
          <a:bodyPr lIns="0"/>
          <a:lstStyle>
            <a:lvl1pPr marL="7938" indent="-7938">
              <a:buFont typeface="STIXGeneral-Regular" pitchFamily="2" charset="2"/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en-GB" dirty="0"/>
              <a:t> </a:t>
            </a:r>
            <a:r>
              <a:rPr lang="ru-RU" dirty="0"/>
              <a:t>Текст 2 </a:t>
            </a:r>
            <a:endParaRPr lang="en-GB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8ED627E-1D0A-C04B-A9F5-533EF6A21B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5301" y="1985212"/>
            <a:ext cx="3024187" cy="3454252"/>
          </a:xfrm>
          <a:prstGeom prst="rect">
            <a:avLst/>
          </a:prstGeom>
        </p:spPr>
        <p:txBody>
          <a:bodyPr lIns="0"/>
          <a:lstStyle>
            <a:lvl1pPr marL="7938" indent="-7938">
              <a:buFont typeface="STIXGeneral-Regular" pitchFamily="2" charset="2"/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3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D1C9B-F75C-9D45-A410-926E6E5559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C31942-CF0C-48C8-97F4-1158460F9788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509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C4A512D1-1BF0-BA4D-815C-20891FA51384}"/>
              </a:ext>
            </a:extLst>
          </p:cNvPr>
          <p:cNvSpPr/>
          <p:nvPr/>
        </p:nvSpPr>
        <p:spPr>
          <a:xfrm rot="16200000" flipV="1">
            <a:off x="8353155" y="3025445"/>
            <a:ext cx="2125652" cy="5575786"/>
          </a:xfrm>
          <a:custGeom>
            <a:avLst/>
            <a:gdLst>
              <a:gd name="connsiteX0" fmla="*/ 2125652 w 2125652"/>
              <a:gd name="connsiteY0" fmla="*/ 0 h 5575786"/>
              <a:gd name="connsiteX1" fmla="*/ 0 w 2125652"/>
              <a:gd name="connsiteY1" fmla="*/ 0 h 5575786"/>
              <a:gd name="connsiteX2" fmla="*/ 0 w 2125652"/>
              <a:gd name="connsiteY2" fmla="*/ 5575786 h 5575786"/>
              <a:gd name="connsiteX3" fmla="*/ 1129161 w 2125652"/>
              <a:gd name="connsiteY3" fmla="*/ 5575786 h 557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652" h="5575786">
                <a:moveTo>
                  <a:pt x="2125652" y="0"/>
                </a:moveTo>
                <a:lnTo>
                  <a:pt x="0" y="0"/>
                </a:lnTo>
                <a:lnTo>
                  <a:pt x="0" y="5575786"/>
                </a:lnTo>
                <a:lnTo>
                  <a:pt x="1129161" y="55757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3EFDA2-5871-A54F-A908-A39892C2C7D7}"/>
              </a:ext>
            </a:extLst>
          </p:cNvPr>
          <p:cNvCxnSpPr/>
          <p:nvPr/>
        </p:nvCxnSpPr>
        <p:spPr>
          <a:xfrm>
            <a:off x="505609" y="1968649"/>
            <a:ext cx="55903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E03114-F0CC-EF44-B9DE-AED021E29EC3}"/>
              </a:ext>
            </a:extLst>
          </p:cNvPr>
          <p:cNvCxnSpPr/>
          <p:nvPr/>
        </p:nvCxnSpPr>
        <p:spPr>
          <a:xfrm>
            <a:off x="505609" y="4561242"/>
            <a:ext cx="55903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1784CA0-AF7F-1440-8270-6E6B82564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5710" y="3763757"/>
            <a:ext cx="3651250" cy="785699"/>
          </a:xfrm>
          <a:prstGeom prst="rect">
            <a:avLst/>
          </a:prstGeom>
        </p:spPr>
        <p:txBody>
          <a:bodyPr>
            <a:normAutofit/>
          </a:bodyPr>
          <a:lstStyle>
            <a:lvl1pPr marL="11113" indent="-11113">
              <a:spcBef>
                <a:spcPts val="0"/>
              </a:spcBef>
              <a:buNone/>
              <a:tabLst/>
              <a:defRPr lang="en-RU" sz="2400" b="1" i="0" kern="1200" dirty="0">
                <a:solidFill>
                  <a:schemeClr val="accent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  <a:endParaRPr lang="en-US" dirty="0"/>
          </a:p>
          <a:p>
            <a:pPr lvl="0"/>
            <a:r>
              <a:rPr lang="ru-RU" dirty="0"/>
              <a:t>презентации </a:t>
            </a:r>
            <a:endParaRPr lang="en-RU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7891C24-1C95-DF47-BEF2-EDA9E6507A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5710" y="4750513"/>
            <a:ext cx="4281544" cy="1327553"/>
          </a:xfrm>
          <a:prstGeom prst="rect">
            <a:avLst/>
          </a:prstGeom>
        </p:spPr>
        <p:txBody>
          <a:bodyPr>
            <a:noAutofit/>
          </a:bodyPr>
          <a:lstStyle>
            <a:lvl1pPr marL="11113" indent="-11113">
              <a:spcBef>
                <a:spcPts val="0"/>
              </a:spcBef>
              <a:buNone/>
              <a:tabLst/>
              <a:defRPr lang="en-RU" sz="44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презентации </a:t>
            </a:r>
            <a:endParaRPr lang="en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FC31B4-CF0F-BC47-B778-DD4CE26FA3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5C41871-D953-1443-A2A6-7F65D0695F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36" y="989297"/>
            <a:ext cx="2142627" cy="662267"/>
          </a:xfrm>
          <a:prstGeom prst="rect">
            <a:avLst/>
          </a:prstGeom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AAF1060F-BA68-461D-93E3-3C2B59814B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33707" y="0"/>
            <a:ext cx="5569436" cy="5827713"/>
          </a:xfrm>
          <a:custGeom>
            <a:avLst/>
            <a:gdLst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67362 w 5567362"/>
              <a:gd name="connsiteY2" fmla="*/ 5827713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67362 w 5567362"/>
              <a:gd name="connsiteY2" fmla="*/ 2887744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55788 w 5567362"/>
              <a:gd name="connsiteY2" fmla="*/ 4855440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55788 w 5567362"/>
              <a:gd name="connsiteY2" fmla="*/ 4841792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9435"/>
              <a:gd name="connsiteY0" fmla="*/ 0 h 5827713"/>
              <a:gd name="connsiteX1" fmla="*/ 5567362 w 5569435"/>
              <a:gd name="connsiteY1" fmla="*/ 0 h 5827713"/>
              <a:gd name="connsiteX2" fmla="*/ 5569435 w 5569435"/>
              <a:gd name="connsiteY2" fmla="*/ 4807673 h 5827713"/>
              <a:gd name="connsiteX3" fmla="*/ 0 w 5569435"/>
              <a:gd name="connsiteY3" fmla="*/ 5827713 h 5827713"/>
              <a:gd name="connsiteX4" fmla="*/ 0 w 5569435"/>
              <a:gd name="connsiteY4" fmla="*/ 0 h 5827713"/>
              <a:gd name="connsiteX0" fmla="*/ 0 w 5569435"/>
              <a:gd name="connsiteY0" fmla="*/ 0 h 5827713"/>
              <a:gd name="connsiteX1" fmla="*/ 5567362 w 5569435"/>
              <a:gd name="connsiteY1" fmla="*/ 0 h 5827713"/>
              <a:gd name="connsiteX2" fmla="*/ 5569435 w 5569435"/>
              <a:gd name="connsiteY2" fmla="*/ 4807673 h 5827713"/>
              <a:gd name="connsiteX3" fmla="*/ 0 w 5569435"/>
              <a:gd name="connsiteY3" fmla="*/ 5827713 h 5827713"/>
              <a:gd name="connsiteX4" fmla="*/ 0 w 5569435"/>
              <a:gd name="connsiteY4" fmla="*/ 0 h 5827713"/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55788 w 5567362"/>
              <a:gd name="connsiteY2" fmla="*/ 4848616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9436"/>
              <a:gd name="connsiteY0" fmla="*/ 0 h 5827713"/>
              <a:gd name="connsiteX1" fmla="*/ 5567362 w 5569436"/>
              <a:gd name="connsiteY1" fmla="*/ 0 h 5827713"/>
              <a:gd name="connsiteX2" fmla="*/ 5569436 w 5569436"/>
              <a:gd name="connsiteY2" fmla="*/ 4848616 h 5827713"/>
              <a:gd name="connsiteX3" fmla="*/ 0 w 5569436"/>
              <a:gd name="connsiteY3" fmla="*/ 5827713 h 5827713"/>
              <a:gd name="connsiteX4" fmla="*/ 0 w 5569436"/>
              <a:gd name="connsiteY4" fmla="*/ 0 h 58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9436" h="5827713">
                <a:moveTo>
                  <a:pt x="0" y="0"/>
                </a:moveTo>
                <a:lnTo>
                  <a:pt x="5567362" y="0"/>
                </a:lnTo>
                <a:cubicBezTo>
                  <a:pt x="5568053" y="1616205"/>
                  <a:pt x="5568745" y="3232411"/>
                  <a:pt x="5569436" y="4848616"/>
                </a:cubicBezTo>
                <a:lnTo>
                  <a:pt x="0" y="582771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Freeform 23">
            <a:extLst>
              <a:ext uri="{FF2B5EF4-FFF2-40B4-BE49-F238E27FC236}">
                <a16:creationId xmlns:a16="http://schemas.microsoft.com/office/drawing/2014/main" id="{1611AB6E-44FF-4D65-A31B-5AABD5DBF158}"/>
              </a:ext>
            </a:extLst>
          </p:cNvPr>
          <p:cNvSpPr/>
          <p:nvPr userDrawn="1"/>
        </p:nvSpPr>
        <p:spPr>
          <a:xfrm rot="16200000" flipV="1">
            <a:off x="8353155" y="3025445"/>
            <a:ext cx="2125652" cy="5575786"/>
          </a:xfrm>
          <a:custGeom>
            <a:avLst/>
            <a:gdLst>
              <a:gd name="connsiteX0" fmla="*/ 2125652 w 2125652"/>
              <a:gd name="connsiteY0" fmla="*/ 0 h 5575786"/>
              <a:gd name="connsiteX1" fmla="*/ 0 w 2125652"/>
              <a:gd name="connsiteY1" fmla="*/ 0 h 5575786"/>
              <a:gd name="connsiteX2" fmla="*/ 0 w 2125652"/>
              <a:gd name="connsiteY2" fmla="*/ 5575786 h 5575786"/>
              <a:gd name="connsiteX3" fmla="*/ 1129161 w 2125652"/>
              <a:gd name="connsiteY3" fmla="*/ 5575786 h 557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652" h="5575786">
                <a:moveTo>
                  <a:pt x="2125652" y="0"/>
                </a:moveTo>
                <a:lnTo>
                  <a:pt x="0" y="0"/>
                </a:lnTo>
                <a:lnTo>
                  <a:pt x="0" y="5575786"/>
                </a:lnTo>
                <a:lnTo>
                  <a:pt x="1129161" y="55757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0FC085-AA5A-409F-A6E7-D797380237DD}"/>
              </a:ext>
            </a:extLst>
          </p:cNvPr>
          <p:cNvCxnSpPr/>
          <p:nvPr userDrawn="1"/>
        </p:nvCxnSpPr>
        <p:spPr>
          <a:xfrm>
            <a:off x="505609" y="1968649"/>
            <a:ext cx="55903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EC091B-45B8-4ADB-A0BE-BAF6FF021798}"/>
              </a:ext>
            </a:extLst>
          </p:cNvPr>
          <p:cNvCxnSpPr/>
          <p:nvPr userDrawn="1"/>
        </p:nvCxnSpPr>
        <p:spPr>
          <a:xfrm>
            <a:off x="505609" y="4561242"/>
            <a:ext cx="55903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picture containing shape&#10;&#10;Description automatically generated">
            <a:extLst>
              <a:ext uri="{FF2B5EF4-FFF2-40B4-BE49-F238E27FC236}">
                <a16:creationId xmlns:a16="http://schemas.microsoft.com/office/drawing/2014/main" id="{74F76944-69DF-4786-BB82-7AECAB5B34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36" y="989297"/>
            <a:ext cx="2142627" cy="66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67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516DD-BBD8-B84B-ADDD-B7BA83874C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4763" indent="-4763">
              <a:lnSpc>
                <a:spcPct val="90000"/>
              </a:lnSpc>
            </a:pPr>
            <a:r>
              <a:rPr lang="ru-RU" dirty="0"/>
              <a:t>Московская школа управления СКОЛКОВО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321DEF-03AE-B843-B724-8D95072E65B6}"/>
              </a:ext>
            </a:extLst>
          </p:cNvPr>
          <p:cNvCxnSpPr>
            <a:cxnSpLocks/>
          </p:cNvCxnSpPr>
          <p:nvPr userDrawn="1"/>
        </p:nvCxnSpPr>
        <p:spPr>
          <a:xfrm>
            <a:off x="515769" y="512763"/>
            <a:ext cx="253223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0523944D-45CB-F247-8C49-990D80586D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836" y="526948"/>
            <a:ext cx="5285833" cy="1041717"/>
          </a:xfrm>
        </p:spPr>
        <p:txBody>
          <a:bodyPr lIns="90000" tIns="46800" rIns="90000" bIns="46800" anchor="t">
            <a:noAutofit/>
          </a:bodyPr>
          <a:lstStyle>
            <a:lvl1pPr>
              <a:defRPr lang="en-RU" sz="32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20218A7-45E3-6D4D-B9B7-C48A132BE1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6173" y="1877851"/>
            <a:ext cx="4691062" cy="3813175"/>
          </a:xfrm>
          <a:prstGeom prst="rect">
            <a:avLst/>
          </a:prstGeom>
        </p:spPr>
        <p:txBody>
          <a:bodyPr>
            <a:normAutofit/>
          </a:bodyPr>
          <a:lstStyle>
            <a:lvl1pPr marL="15875" indent="-15875">
              <a:buNone/>
              <a:tabLst/>
              <a:defRPr sz="1400" b="0" i="0">
                <a:latin typeface="Raleway" pitchFamily="2" charset="77"/>
              </a:defRPr>
            </a:lvl1pPr>
          </a:lstStyle>
          <a:p>
            <a:pPr lvl="0"/>
            <a:r>
              <a:rPr lang="ru-RU" dirty="0"/>
              <a:t>Текст </a:t>
            </a:r>
            <a:endParaRPr lang="en-RU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0F9A8364-AB50-F244-94BA-EDF0088A8C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b="0" i="0">
                <a:latin typeface="Raleway" pitchFamily="2" charset="77"/>
              </a:defRPr>
            </a:lvl1pPr>
          </a:lstStyle>
          <a:p>
            <a:r>
              <a:rPr lang="en-RU" dirty="0"/>
              <a:t>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8DFA1-878E-D645-B69C-7985499A66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29538F-998A-45C9-ABC0-182A59B3F52B}"/>
              </a:ext>
            </a:extLst>
          </p:cNvPr>
          <p:cNvCxnSpPr>
            <a:cxnSpLocks/>
          </p:cNvCxnSpPr>
          <p:nvPr userDrawn="1"/>
        </p:nvCxnSpPr>
        <p:spPr>
          <a:xfrm>
            <a:off x="502256" y="6356350"/>
            <a:ext cx="3420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650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C4A512D1-1BF0-BA4D-815C-20891FA51384}"/>
              </a:ext>
            </a:extLst>
          </p:cNvPr>
          <p:cNvSpPr/>
          <p:nvPr userDrawn="1"/>
        </p:nvSpPr>
        <p:spPr>
          <a:xfrm rot="16200000" flipV="1">
            <a:off x="8353155" y="3025445"/>
            <a:ext cx="2125652" cy="5575786"/>
          </a:xfrm>
          <a:custGeom>
            <a:avLst/>
            <a:gdLst>
              <a:gd name="connsiteX0" fmla="*/ 2125652 w 2125652"/>
              <a:gd name="connsiteY0" fmla="*/ 0 h 5575786"/>
              <a:gd name="connsiteX1" fmla="*/ 0 w 2125652"/>
              <a:gd name="connsiteY1" fmla="*/ 0 h 5575786"/>
              <a:gd name="connsiteX2" fmla="*/ 0 w 2125652"/>
              <a:gd name="connsiteY2" fmla="*/ 5575786 h 5575786"/>
              <a:gd name="connsiteX3" fmla="*/ 1129161 w 2125652"/>
              <a:gd name="connsiteY3" fmla="*/ 5575786 h 557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652" h="5575786">
                <a:moveTo>
                  <a:pt x="2125652" y="0"/>
                </a:moveTo>
                <a:lnTo>
                  <a:pt x="0" y="0"/>
                </a:lnTo>
                <a:lnTo>
                  <a:pt x="0" y="5575786"/>
                </a:lnTo>
                <a:lnTo>
                  <a:pt x="1129161" y="55757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R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3EFDA2-5871-A54F-A908-A39892C2C7D7}"/>
              </a:ext>
            </a:extLst>
          </p:cNvPr>
          <p:cNvCxnSpPr/>
          <p:nvPr userDrawn="1"/>
        </p:nvCxnSpPr>
        <p:spPr>
          <a:xfrm>
            <a:off x="505609" y="1968649"/>
            <a:ext cx="55903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E03114-F0CC-EF44-B9DE-AED021E29EC3}"/>
              </a:ext>
            </a:extLst>
          </p:cNvPr>
          <p:cNvCxnSpPr/>
          <p:nvPr userDrawn="1"/>
        </p:nvCxnSpPr>
        <p:spPr>
          <a:xfrm>
            <a:off x="505609" y="4561242"/>
            <a:ext cx="55903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1784CA0-AF7F-1440-8270-6E6B82564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5710" y="3763757"/>
            <a:ext cx="3651250" cy="785699"/>
          </a:xfrm>
          <a:prstGeom prst="rect">
            <a:avLst/>
          </a:prstGeom>
        </p:spPr>
        <p:txBody>
          <a:bodyPr>
            <a:normAutofit/>
          </a:bodyPr>
          <a:lstStyle>
            <a:lvl1pPr marL="11113" indent="-11113">
              <a:spcBef>
                <a:spcPts val="0"/>
              </a:spcBef>
              <a:buNone/>
              <a:tabLst/>
              <a:defRPr lang="en-RU" sz="2400" b="1" i="0" kern="1200" dirty="0">
                <a:solidFill>
                  <a:schemeClr val="accent1"/>
                </a:solidFill>
                <a:latin typeface="Raleway Medium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</a:t>
            </a:r>
            <a:endParaRPr lang="en-US" dirty="0"/>
          </a:p>
          <a:p>
            <a:pPr lvl="0"/>
            <a:r>
              <a:rPr lang="ru-RU" dirty="0"/>
              <a:t>презентации </a:t>
            </a:r>
            <a:endParaRPr lang="en-RU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7891C24-1C95-DF47-BEF2-EDA9E6507A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5710" y="4750513"/>
            <a:ext cx="4281544" cy="1327553"/>
          </a:xfrm>
          <a:prstGeom prst="rect">
            <a:avLst/>
          </a:prstGeom>
        </p:spPr>
        <p:txBody>
          <a:bodyPr>
            <a:noAutofit/>
          </a:bodyPr>
          <a:lstStyle>
            <a:lvl1pPr marL="11113" indent="-11113">
              <a:spcBef>
                <a:spcPts val="0"/>
              </a:spcBef>
              <a:buNone/>
              <a:tabLst/>
              <a:defRPr lang="en-RU" sz="4400" b="1" i="0" kern="1200" dirty="0">
                <a:solidFill>
                  <a:schemeClr val="accent1"/>
                </a:solidFill>
                <a:latin typeface="Raleway" pitchFamily="2" charset="77"/>
                <a:ea typeface="+mj-ea"/>
                <a:cs typeface="+mj-cs"/>
              </a:defRPr>
            </a:lvl1pPr>
          </a:lstStyle>
          <a:p>
            <a:pPr lvl="0"/>
            <a:r>
              <a:rPr lang="ru-RU" dirty="0"/>
              <a:t>Заголовок презентации </a:t>
            </a:r>
            <a:endParaRPr lang="en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FC31B4-CF0F-BC47-B778-DD4CE26FA3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5C41871-D953-1443-A2A6-7F65D0695F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36" y="989297"/>
            <a:ext cx="2142627" cy="662267"/>
          </a:xfrm>
          <a:prstGeom prst="rect">
            <a:avLst/>
          </a:prstGeom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AAF1060F-BA68-461D-93E3-3C2B59814B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33707" y="0"/>
            <a:ext cx="5569436" cy="5827713"/>
          </a:xfrm>
          <a:custGeom>
            <a:avLst/>
            <a:gdLst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67362 w 5567362"/>
              <a:gd name="connsiteY2" fmla="*/ 5827713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67362 w 5567362"/>
              <a:gd name="connsiteY2" fmla="*/ 2887744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55788 w 5567362"/>
              <a:gd name="connsiteY2" fmla="*/ 4855440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55788 w 5567362"/>
              <a:gd name="connsiteY2" fmla="*/ 4841792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9435"/>
              <a:gd name="connsiteY0" fmla="*/ 0 h 5827713"/>
              <a:gd name="connsiteX1" fmla="*/ 5567362 w 5569435"/>
              <a:gd name="connsiteY1" fmla="*/ 0 h 5827713"/>
              <a:gd name="connsiteX2" fmla="*/ 5569435 w 5569435"/>
              <a:gd name="connsiteY2" fmla="*/ 4807673 h 5827713"/>
              <a:gd name="connsiteX3" fmla="*/ 0 w 5569435"/>
              <a:gd name="connsiteY3" fmla="*/ 5827713 h 5827713"/>
              <a:gd name="connsiteX4" fmla="*/ 0 w 5569435"/>
              <a:gd name="connsiteY4" fmla="*/ 0 h 5827713"/>
              <a:gd name="connsiteX0" fmla="*/ 0 w 5569435"/>
              <a:gd name="connsiteY0" fmla="*/ 0 h 5827713"/>
              <a:gd name="connsiteX1" fmla="*/ 5567362 w 5569435"/>
              <a:gd name="connsiteY1" fmla="*/ 0 h 5827713"/>
              <a:gd name="connsiteX2" fmla="*/ 5569435 w 5569435"/>
              <a:gd name="connsiteY2" fmla="*/ 4807673 h 5827713"/>
              <a:gd name="connsiteX3" fmla="*/ 0 w 5569435"/>
              <a:gd name="connsiteY3" fmla="*/ 5827713 h 5827713"/>
              <a:gd name="connsiteX4" fmla="*/ 0 w 5569435"/>
              <a:gd name="connsiteY4" fmla="*/ 0 h 5827713"/>
              <a:gd name="connsiteX0" fmla="*/ 0 w 5567362"/>
              <a:gd name="connsiteY0" fmla="*/ 0 h 5827713"/>
              <a:gd name="connsiteX1" fmla="*/ 5567362 w 5567362"/>
              <a:gd name="connsiteY1" fmla="*/ 0 h 5827713"/>
              <a:gd name="connsiteX2" fmla="*/ 5555788 w 5567362"/>
              <a:gd name="connsiteY2" fmla="*/ 4848616 h 5827713"/>
              <a:gd name="connsiteX3" fmla="*/ 0 w 5567362"/>
              <a:gd name="connsiteY3" fmla="*/ 5827713 h 5827713"/>
              <a:gd name="connsiteX4" fmla="*/ 0 w 5567362"/>
              <a:gd name="connsiteY4" fmla="*/ 0 h 5827713"/>
              <a:gd name="connsiteX0" fmla="*/ 0 w 5569436"/>
              <a:gd name="connsiteY0" fmla="*/ 0 h 5827713"/>
              <a:gd name="connsiteX1" fmla="*/ 5567362 w 5569436"/>
              <a:gd name="connsiteY1" fmla="*/ 0 h 5827713"/>
              <a:gd name="connsiteX2" fmla="*/ 5569436 w 5569436"/>
              <a:gd name="connsiteY2" fmla="*/ 4848616 h 5827713"/>
              <a:gd name="connsiteX3" fmla="*/ 0 w 5569436"/>
              <a:gd name="connsiteY3" fmla="*/ 5827713 h 5827713"/>
              <a:gd name="connsiteX4" fmla="*/ 0 w 5569436"/>
              <a:gd name="connsiteY4" fmla="*/ 0 h 58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9436" h="5827713">
                <a:moveTo>
                  <a:pt x="0" y="0"/>
                </a:moveTo>
                <a:lnTo>
                  <a:pt x="5567362" y="0"/>
                </a:lnTo>
                <a:cubicBezTo>
                  <a:pt x="5568053" y="1616205"/>
                  <a:pt x="5568745" y="3232411"/>
                  <a:pt x="5569436" y="4848616"/>
                </a:cubicBezTo>
                <a:lnTo>
                  <a:pt x="0" y="582771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27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E505-ACB7-4C54-B679-E452152A6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21DC5C-0267-4E11-B505-D951F6AE7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87A95-B10E-412F-9A4F-B804EBC83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7F789-4A03-450F-9E7B-54B60804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7B484-D93C-4758-9C31-549666067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490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2DDA-F2B1-4D44-A691-E6343292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25441-C037-474E-9AB2-1888B2966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82D1E-CDEF-4CE4-8690-67E53A7C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63672-98E1-4574-B737-CF7CB6619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495FF-7925-4C91-8E07-C05AABD3A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19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F7C2-BE9A-4DF5-BF4F-BCF48C91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67C45-B0EA-4688-8FE8-7782C6239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B7DDE-3A0E-4916-A194-51329DBF2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51946-0591-47E8-A95A-E9ED23919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ADC40-5320-40A1-ACBD-C06F0533F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20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029C6-3E6C-4C03-AF2A-761881D7B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16511-80C3-45AC-9F68-680FA7D29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01CE3-1B0E-4280-A0A5-9EC310532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58674-24C9-4344-AF15-EF3AAA30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22CFA-BABE-4EFC-AD1C-39E41E355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CE599-394E-4EDA-A69E-F070E8C8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604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90896-04DF-48A6-B774-2BD25E6CA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E6109-6AB7-46E4-BF2B-362BF8406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93368-D702-4150-8FE7-54BAB902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9BA641-C8E3-467D-A15B-CA2247AF03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7302AE-0023-42E1-83AF-DF922D1B3E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EE3D9-D00E-46FE-90A9-62D070061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D2C59-3BC6-4973-A2F5-D5847DDF0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1D36EE-C1AC-4915-A441-0885E7EF7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488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8EB1D-C005-46E8-90D0-14B5F325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9FDADB-1259-41EA-BCD7-075FFA9A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86500A-3897-444A-ABEB-849D741F0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EB02-2BF7-4453-8D40-E671A8772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379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F35B67-C017-40F6-9346-D6B7E7BD1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28BCA3-4A67-4664-B4B2-5E40DA30D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DC3C1-82F2-42F7-8608-D0B2E82F0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869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2649-F2E1-4258-B9C5-F5AA0F58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C0E46-B699-4966-8D02-86F148F59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E82BE-C5A5-48EF-A10C-C632BF136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1B45E-4FE7-4975-B6A4-E866CCD34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4C9DE-F981-4707-994D-29FD0DE4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2A449-A7B8-4417-B509-51A7B395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463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07D8-24C5-4B1D-895F-529D158A6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E66427-6DEA-4F65-8D61-96DA27870B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D1E71-0681-43D5-ABA8-4E034ACDD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5DD87-2FEA-4A28-A260-699B5E486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AFF13-D938-44E3-A3E0-ED4E95340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6D602-103B-4605-9BE6-8C046C06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806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911F0-9854-41D5-B8F5-C7C5E246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2A89E-4B11-401A-8536-27D5E007D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CE932-601C-4F4D-B5E6-258E970E0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5C4DD-276A-4341-A747-6BE5BE1E2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0230E-3A00-4BFE-B3DE-A028E33B6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05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4E70B0-932B-4ED2-8131-AC49BF7F5D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EE46BA-3020-4753-820E-1AE446E18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9D8AE-21F7-4D34-9218-5540254F4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7F88A-5BB0-4872-A4E4-26137D7E8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0E3E8-6471-4A1E-A2D8-2B7A0CA8E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3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15C9F8-FFA0-074F-9EC8-CC5956FC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72" y="518109"/>
            <a:ext cx="10869027" cy="1041717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R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56874A-4C45-5443-9A1A-85424E3E4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772" y="6398700"/>
            <a:ext cx="10688510" cy="365125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spcBef>
                <a:spcPts val="0"/>
              </a:spcBef>
              <a:defRPr lang="en-RU" sz="1200" b="1" i="0" kern="1200" dirty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</a:lstStyle>
          <a:p>
            <a:pPr marL="4763" indent="-4763">
              <a:lnSpc>
                <a:spcPct val="90000"/>
              </a:lnSpc>
            </a:pPr>
            <a:r>
              <a:rPr lang="ru-RU"/>
              <a:t>Московская школа управления СКОЛКОВО</a:t>
            </a:r>
            <a:endParaRPr lang="ru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0462868-A707-5E4A-A122-10818F635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799" y="6398700"/>
            <a:ext cx="464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RU" sz="1200" b="1" i="0" kern="1200" smtClean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lvl1pPr>
          </a:lstStyle>
          <a:p>
            <a:fld id="{86B9C5C9-860D-A248-8A59-A976BD8EEA31}" type="slidenum">
              <a:rPr lang="en-RU" smtClean="0"/>
              <a:pPr/>
              <a:t>‹#›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50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7" r:id="rId2"/>
    <p:sldLayoutId id="2147483710" r:id="rId3"/>
    <p:sldLayoutId id="2147483706" r:id="rId4"/>
    <p:sldLayoutId id="214748370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8" r:id="rId11"/>
    <p:sldLayoutId id="2147483702" r:id="rId12"/>
    <p:sldLayoutId id="2147483704" r:id="rId13"/>
    <p:sldLayoutId id="2147483701" r:id="rId14"/>
    <p:sldLayoutId id="2147483705" r:id="rId15"/>
    <p:sldLayoutId id="2147483690" r:id="rId16"/>
    <p:sldLayoutId id="2147483700" r:id="rId17"/>
    <p:sldLayoutId id="2147483691" r:id="rId18"/>
    <p:sldLayoutId id="2147483693" r:id="rId19"/>
    <p:sldLayoutId id="2147483694" r:id="rId20"/>
    <p:sldLayoutId id="2147483695" r:id="rId21"/>
    <p:sldLayoutId id="2147483703" r:id="rId22"/>
    <p:sldLayoutId id="2147483696" r:id="rId23"/>
    <p:sldLayoutId id="2147483676" r:id="rId24"/>
    <p:sldLayoutId id="2147483669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RU" sz="3200" b="1" i="0" kern="1200" dirty="0">
          <a:solidFill>
            <a:schemeClr val="accent1"/>
          </a:solidFill>
          <a:latin typeface="Raleway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71A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671D4E-76C1-431A-B9B4-92045E5B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9D398-2129-4EBF-A23B-FBB98DC80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64E44-722F-4A58-9AA8-8299012A10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03D57-6351-49B3-B66B-6E8129B318AB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37D2E-A465-47F9-8520-3F7F9C203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63FA0-AD7B-4C6E-AA68-BE5BE5898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16B8B-44EE-488C-A2D3-27FFC510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7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hyperlink" Target="https://www.x5.ru/ru/Pages/Partners/ConciliationCommittee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4.png"/><Relationship Id="rId4" Type="http://schemas.openxmlformats.org/officeDocument/2006/relationships/image" Target="../media/image3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2.sv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7823D-085E-5E43-AAB4-6F3E18095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Центр развития потребительского рынка бизнес-школы СКОЛКОВО</a:t>
            </a:r>
            <a:endParaRPr lang="en-RU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9BE3793-855C-4E5F-BC59-665703F06D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9964" y="2300923"/>
            <a:ext cx="11047413" cy="847725"/>
          </a:xfrm>
        </p:spPr>
        <p:txBody>
          <a:bodyPr/>
          <a:lstStyle/>
          <a:p>
            <a:r>
              <a:rPr lang="ru-RU" sz="2800" b="0" dirty="0">
                <a:latin typeface="Raleway ExtraBold" pitchFamily="2" charset="0"/>
              </a:rPr>
              <a:t>Действующие инструменты саморегулирования в России </a:t>
            </a:r>
            <a:endParaRPr lang="en-US" b="0" dirty="0">
              <a:latin typeface="Raleway ExtraBold" pitchFamily="2" charset="0"/>
            </a:endParaRPr>
          </a:p>
          <a:p>
            <a:endParaRPr lang="en-RU" b="0" dirty="0">
              <a:latin typeface="Raleway ExtraBold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73420C-A238-4CEA-ADE1-A2FCF4A5FBE2}"/>
              </a:ext>
            </a:extLst>
          </p:cNvPr>
          <p:cNvSpPr/>
          <p:nvPr/>
        </p:nvSpPr>
        <p:spPr>
          <a:xfrm>
            <a:off x="519964" y="4031062"/>
            <a:ext cx="758342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28600">
              <a:lnSpc>
                <a:spcPct val="90000"/>
              </a:lnSpc>
            </a:pPr>
            <a:r>
              <a:rPr lang="ru-RU" sz="2400" b="1" dirty="0">
                <a:solidFill>
                  <a:srgbClr val="FFFFFF"/>
                </a:solidFill>
                <a:latin typeface="Raleway Medium" pitchFamily="2" charset="77"/>
                <a:ea typeface="+mj-ea"/>
                <a:cs typeface="+mj-cs"/>
              </a:rPr>
              <a:t>Трифонова Оксана, 25 марта 2021 г., Москва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9CEC6D-393A-4035-8FC5-9BCD21ED54F0}"/>
              </a:ext>
            </a:extLst>
          </p:cNvPr>
          <p:cNvSpPr/>
          <p:nvPr/>
        </p:nvSpPr>
        <p:spPr>
          <a:xfrm>
            <a:off x="519964" y="2736977"/>
            <a:ext cx="8624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FF"/>
                </a:solidFill>
                <a:latin typeface="Raleway Medium" pitchFamily="2" charset="77"/>
                <a:ea typeface="+mj-ea"/>
                <a:cs typeface="+mj-cs"/>
              </a:rPr>
              <a:t>Практика их применения в отношениях торговых сетей и поставщиков FMCG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54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74EEB-C320-4209-AAEA-1EEC43EB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2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2451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СОДЕРЖАНИЕ</a:t>
            </a:r>
            <a:endParaRPr lang="en-US" sz="2400" dirty="0">
              <a:latin typeface="Raleway ExtraBold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4ED9C0-671E-492C-A7C6-8C7D6B1A388A}"/>
              </a:ext>
            </a:extLst>
          </p:cNvPr>
          <p:cNvGrpSpPr/>
          <p:nvPr/>
        </p:nvGrpSpPr>
        <p:grpSpPr>
          <a:xfrm>
            <a:off x="515936" y="2764696"/>
            <a:ext cx="8591488" cy="1661994"/>
            <a:chOff x="515936" y="3323319"/>
            <a:chExt cx="8591488" cy="166199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4CBA0-F3F0-49E6-A5FF-F05EC9FEF050}"/>
                </a:ext>
              </a:extLst>
            </p:cNvPr>
            <p:cNvSpPr/>
            <p:nvPr/>
          </p:nvSpPr>
          <p:spPr>
            <a:xfrm>
              <a:off x="1207482" y="4154316"/>
              <a:ext cx="789994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prstClr val="white"/>
                  </a:solidFill>
                  <a:latin typeface="Raleway SemiBold" pitchFamily="2" charset="0"/>
                </a:rPr>
                <a:t>Практика применения и эффективность для решения задач категорийного менеджмента</a:t>
              </a:r>
              <a:endParaRPr lang="en-US" sz="2400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6AB44D1-CF9E-4689-9798-26F40957E33A}"/>
                </a:ext>
              </a:extLst>
            </p:cNvPr>
            <p:cNvSpPr/>
            <p:nvPr/>
          </p:nvSpPr>
          <p:spPr>
            <a:xfrm>
              <a:off x="1228678" y="3323319"/>
              <a:ext cx="73819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prstClr val="white"/>
                  </a:solidFill>
                  <a:latin typeface="Raleway ExtraBold" pitchFamily="2" charset="0"/>
                </a:rPr>
                <a:t>Инструменты со-регулирования и саморегулирования</a:t>
              </a:r>
              <a:endParaRPr lang="en-US" sz="2400" dirty="0">
                <a:solidFill>
                  <a:prstClr val="white"/>
                </a:solidFill>
                <a:latin typeface="Raleway ExtraBold" pitchFamily="2" charset="0"/>
              </a:endParaRPr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CC4A0D18-433B-4EF6-88DD-71A8ADA69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5936" y="3440089"/>
              <a:ext cx="612000" cy="6120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4E16041-4411-4363-8035-FC61ABAB9A12}"/>
              </a:ext>
            </a:extLst>
          </p:cNvPr>
          <p:cNvGrpSpPr/>
          <p:nvPr/>
        </p:nvGrpSpPr>
        <p:grpSpPr>
          <a:xfrm>
            <a:off x="515938" y="1477755"/>
            <a:ext cx="8591486" cy="830997"/>
            <a:chOff x="515938" y="1477755"/>
            <a:chExt cx="8591486" cy="83099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6D3BBF2-D5FC-42AB-9FE2-5EE6DA10EED8}"/>
                </a:ext>
              </a:extLst>
            </p:cNvPr>
            <p:cNvSpPr/>
            <p:nvPr/>
          </p:nvSpPr>
          <p:spPr>
            <a:xfrm>
              <a:off x="1228678" y="1477755"/>
              <a:ext cx="787874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prstClr val="white"/>
                  </a:solidFill>
                  <a:latin typeface="Raleway ExtraBold" pitchFamily="2" charset="0"/>
                </a:rPr>
                <a:t>Существующая система саморегулирования FMCG рынка в России</a:t>
              </a:r>
              <a:endParaRPr lang="en-US" sz="2400" dirty="0">
                <a:latin typeface="Raleway ExtraBold" pitchFamily="2" charset="0"/>
              </a:endParaRP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952D329A-7F19-4106-8723-E4CC9220C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5938" y="1592208"/>
              <a:ext cx="612000" cy="61200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6704A11-80C7-44D7-9D31-361D35F031C5}"/>
              </a:ext>
            </a:extLst>
          </p:cNvPr>
          <p:cNvGrpSpPr/>
          <p:nvPr/>
        </p:nvGrpSpPr>
        <p:grpSpPr>
          <a:xfrm>
            <a:off x="515936" y="4882633"/>
            <a:ext cx="8591488" cy="1626376"/>
            <a:chOff x="515936" y="5141713"/>
            <a:chExt cx="8591488" cy="162637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A44C48-73C5-4C43-B351-289B4968C7B9}"/>
                </a:ext>
              </a:extLst>
            </p:cNvPr>
            <p:cNvSpPr/>
            <p:nvPr/>
          </p:nvSpPr>
          <p:spPr>
            <a:xfrm>
              <a:off x="1218517" y="5937092"/>
              <a:ext cx="748657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prstClr val="white"/>
                  </a:solidFill>
                  <a:latin typeface="Raleway SemiBold" pitchFamily="2" charset="0"/>
                </a:rPr>
                <a:t>Новые решения для повышения взаимовыгодного сотрудничества</a:t>
              </a:r>
              <a:endParaRPr lang="en-US" sz="2400" dirty="0">
                <a:solidFill>
                  <a:prstClr val="white"/>
                </a:solidFill>
                <a:latin typeface="Raleway SemiBold" pitchFamily="2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089A2BA-1C55-4077-9F8E-09D53DB53F0A}"/>
                </a:ext>
              </a:extLst>
            </p:cNvPr>
            <p:cNvSpPr/>
            <p:nvPr/>
          </p:nvSpPr>
          <p:spPr>
            <a:xfrm>
              <a:off x="1228678" y="5141713"/>
              <a:ext cx="787874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prstClr val="white"/>
                  </a:solidFill>
                  <a:latin typeface="Raleway ExtraBold" pitchFamily="2" charset="0"/>
                </a:rPr>
                <a:t>Основные барьеры развития саморегулирования отношений торговых сетей и поставщиков FMCG</a:t>
              </a:r>
              <a:endParaRPr lang="en-US" sz="2400" dirty="0">
                <a:solidFill>
                  <a:prstClr val="white"/>
                </a:solidFill>
                <a:latin typeface="Raleway ExtraBold" pitchFamily="2" charset="0"/>
              </a:endParaRPr>
            </a:p>
          </p:txBody>
        </p: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BD71E890-0625-4369-9F42-AAFCE32A4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5936" y="5287969"/>
              <a:ext cx="612000" cy="612000"/>
            </a:xfrm>
            <a:prstGeom prst="rect">
              <a:avLst/>
            </a:prstGeom>
          </p:spPr>
        </p:pic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05979B07-F5D7-4722-A3A9-AA7474E3E0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87456" y="387061"/>
            <a:ext cx="894050" cy="8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45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74EEB-C320-4209-AAEA-1EEC43EB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00372" y="6356350"/>
            <a:ext cx="2743200" cy="365125"/>
          </a:xfrm>
        </p:spPr>
        <p:txBody>
          <a:bodyPr/>
          <a:lstStyle/>
          <a:p>
            <a:fld id="{86B9C5C9-860D-A248-8A59-A976BD8EEA31}" type="slidenum">
              <a:rPr lang="en-RU" smtClean="0"/>
              <a:pPr/>
              <a:t>3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98562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ОСНОВНЫЕ НЕДОСТАТКИ СУЩЕСТВУЮЩЕЙ СИСТЕМЫ РЕГУЛИРОВАНИЯ ТОРГОВОЙ ДЕЯТЕЛЬНОСТИ В РФ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D3BBF2-D5FC-42AB-9FE2-5EE6DA10EED8}"/>
              </a:ext>
            </a:extLst>
          </p:cNvPr>
          <p:cNvSpPr/>
          <p:nvPr/>
        </p:nvSpPr>
        <p:spPr>
          <a:xfrm>
            <a:off x="418450" y="1822692"/>
            <a:ext cx="10712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№381-ФЗ устроен по принципу перевернутой пирамиды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AB44D1-CF9E-4689-9798-26F40957E33A}"/>
              </a:ext>
            </a:extLst>
          </p:cNvPr>
          <p:cNvSpPr/>
          <p:nvPr/>
        </p:nvSpPr>
        <p:spPr>
          <a:xfrm>
            <a:off x="418450" y="2816620"/>
            <a:ext cx="107126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Последствия государственного регулирования какой-либо отрасли ложатся на субъекты малого и среднего предпринимательства</a:t>
            </a:r>
            <a:r>
              <a:rPr lang="en-US" sz="2400" dirty="0">
                <a:solidFill>
                  <a:prstClr val="white"/>
                </a:solidFill>
                <a:latin typeface="Raleway ExtraBold" pitchFamily="2" charset="0"/>
              </a:rPr>
              <a:t> *</a:t>
            </a:r>
            <a:endParaRPr lang="ru-RU" sz="2400" dirty="0">
              <a:solidFill>
                <a:prstClr val="white"/>
              </a:solidFill>
              <a:latin typeface="Raleway ExtraBold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89A2BA-1C55-4077-9F8E-09D53DB53F0A}"/>
              </a:ext>
            </a:extLst>
          </p:cNvPr>
          <p:cNvSpPr/>
          <p:nvPr/>
        </p:nvSpPr>
        <p:spPr>
          <a:xfrm>
            <a:off x="418449" y="5364797"/>
            <a:ext cx="104746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Несовершенство процесса принятия управленческих решений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BDEDAAF-1E3D-4E7D-A009-ECD26D998402}"/>
              </a:ext>
            </a:extLst>
          </p:cNvPr>
          <p:cNvSpPr/>
          <p:nvPr/>
        </p:nvSpPr>
        <p:spPr>
          <a:xfrm rot="10800000">
            <a:off x="532597" y="3821858"/>
            <a:ext cx="318066" cy="274195"/>
          </a:xfrm>
          <a:prstGeom prst="triangle">
            <a:avLst/>
          </a:prstGeom>
          <a:solidFill>
            <a:srgbClr val="F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265A84-784A-4F51-900B-66DDBE9B164B}"/>
              </a:ext>
            </a:extLst>
          </p:cNvPr>
          <p:cNvSpPr/>
          <p:nvPr/>
        </p:nvSpPr>
        <p:spPr>
          <a:xfrm>
            <a:off x="418450" y="4139821"/>
            <a:ext cx="3022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  <a:latin typeface="Raleway ExtraBold" pitchFamily="2" charset="0"/>
              </a:rPr>
              <a:t>Снижение конкуренции в розничной торговле </a:t>
            </a:r>
            <a:endParaRPr lang="en-US" dirty="0">
              <a:latin typeface="Raleway ExtraBold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204080-4614-480C-B77A-9C740B05C3BA}"/>
              </a:ext>
            </a:extLst>
          </p:cNvPr>
          <p:cNvSpPr/>
          <p:nvPr/>
        </p:nvSpPr>
        <p:spPr>
          <a:xfrm>
            <a:off x="815938" y="3716414"/>
            <a:ext cx="1160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-4,55%</a:t>
            </a:r>
            <a:endParaRPr lang="en-US" sz="2400" dirty="0">
              <a:latin typeface="Raleway ExtraBold" pitchFamily="2" charset="0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FF5F043A-EE33-4360-8FE7-D63CDBD150B0}"/>
              </a:ext>
            </a:extLst>
          </p:cNvPr>
          <p:cNvSpPr/>
          <p:nvPr/>
        </p:nvSpPr>
        <p:spPr>
          <a:xfrm rot="14400000">
            <a:off x="3719579" y="3902882"/>
            <a:ext cx="318066" cy="274195"/>
          </a:xfrm>
          <a:prstGeom prst="triangle">
            <a:avLst/>
          </a:prstGeom>
          <a:solidFill>
            <a:srgbClr val="F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E28DE8-256A-45B2-87D0-1C3DF5D5B7B6}"/>
              </a:ext>
            </a:extLst>
          </p:cNvPr>
          <p:cNvSpPr/>
          <p:nvPr/>
        </p:nvSpPr>
        <p:spPr>
          <a:xfrm>
            <a:off x="3647684" y="4139821"/>
            <a:ext cx="3022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  <a:latin typeface="Raleway ExtraBold" pitchFamily="2" charset="0"/>
              </a:rPr>
              <a:t>Рост недобросовестной конкуренции в отрасли</a:t>
            </a:r>
            <a:endParaRPr lang="en-US" dirty="0">
              <a:latin typeface="Raleway ExtraBold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0522E3-60E0-479E-97F6-7279914EE24F}"/>
              </a:ext>
            </a:extLst>
          </p:cNvPr>
          <p:cNvSpPr/>
          <p:nvPr/>
        </p:nvSpPr>
        <p:spPr>
          <a:xfrm>
            <a:off x="4057506" y="3716414"/>
            <a:ext cx="1133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+3,11%</a:t>
            </a:r>
            <a:endParaRPr lang="en-US" sz="2400" dirty="0">
              <a:latin typeface="Raleway ExtraBold" pitchFamily="2" charset="0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DF8BE731-B862-45B7-9AC0-E31CF9CD37BD}"/>
              </a:ext>
            </a:extLst>
          </p:cNvPr>
          <p:cNvSpPr/>
          <p:nvPr/>
        </p:nvSpPr>
        <p:spPr>
          <a:xfrm rot="10800000">
            <a:off x="6967520" y="3821858"/>
            <a:ext cx="318066" cy="274195"/>
          </a:xfrm>
          <a:prstGeom prst="triangle">
            <a:avLst/>
          </a:prstGeom>
          <a:solidFill>
            <a:srgbClr val="F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96E0ADE-44EA-4498-9E9A-230CA3BBC034}"/>
              </a:ext>
            </a:extLst>
          </p:cNvPr>
          <p:cNvSpPr/>
          <p:nvPr/>
        </p:nvSpPr>
        <p:spPr>
          <a:xfrm>
            <a:off x="7283169" y="3716414"/>
            <a:ext cx="1144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-11,6%</a:t>
            </a:r>
            <a:endParaRPr lang="en-US" sz="2400" dirty="0">
              <a:latin typeface="Raleway ExtraBold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26F252-F65E-4816-8592-1A06E9C6246E}"/>
              </a:ext>
            </a:extLst>
          </p:cNvPr>
          <p:cNvSpPr/>
          <p:nvPr/>
        </p:nvSpPr>
        <p:spPr>
          <a:xfrm>
            <a:off x="6876918" y="4139821"/>
            <a:ext cx="2577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  <a:latin typeface="Raleway ExtraBold" pitchFamily="2" charset="0"/>
              </a:rPr>
              <a:t>Сокращение числа малых и средних предприятий </a:t>
            </a:r>
            <a:endParaRPr lang="en-US" dirty="0">
              <a:latin typeface="Raleway ExtraBold" pitchFamily="2" charset="0"/>
            </a:endParaRPr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428E9B7E-BDDE-4243-8859-B5C4B708FEE4}"/>
              </a:ext>
            </a:extLst>
          </p:cNvPr>
          <p:cNvSpPr/>
          <p:nvPr/>
        </p:nvSpPr>
        <p:spPr>
          <a:xfrm rot="10800000">
            <a:off x="9566836" y="3821858"/>
            <a:ext cx="318066" cy="274195"/>
          </a:xfrm>
          <a:prstGeom prst="triangle">
            <a:avLst/>
          </a:prstGeom>
          <a:solidFill>
            <a:srgbClr val="F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302E9C8-5026-423B-9115-55A240F190C3}"/>
              </a:ext>
            </a:extLst>
          </p:cNvPr>
          <p:cNvSpPr/>
          <p:nvPr/>
        </p:nvSpPr>
        <p:spPr>
          <a:xfrm>
            <a:off x="9884902" y="3716414"/>
            <a:ext cx="9124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-10%</a:t>
            </a:r>
            <a:endParaRPr lang="en-US" sz="2400" dirty="0">
              <a:latin typeface="Raleway ExtraBold" pitchFamily="2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4D9BDEA-CE47-4968-93F7-A308CE5C6180}"/>
              </a:ext>
            </a:extLst>
          </p:cNvPr>
          <p:cNvSpPr/>
          <p:nvPr/>
        </p:nvSpPr>
        <p:spPr>
          <a:xfrm>
            <a:off x="9454664" y="4139821"/>
            <a:ext cx="27566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  <a:latin typeface="Raleway ExtraBold" pitchFamily="2" charset="0"/>
              </a:rPr>
              <a:t>Сокращение числа поставщиков крупнейших сетей</a:t>
            </a:r>
            <a:endParaRPr lang="en-US" dirty="0">
              <a:latin typeface="Raleway ExtraBold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F3193B-F2E2-4CF8-91C3-ADBCFE98BA17}"/>
              </a:ext>
            </a:extLst>
          </p:cNvPr>
          <p:cNvSpPr/>
          <p:nvPr/>
        </p:nvSpPr>
        <p:spPr>
          <a:xfrm>
            <a:off x="515314" y="1724628"/>
            <a:ext cx="49755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3E9E504-E1B1-46AC-B255-FD8CD9D4D265}"/>
              </a:ext>
            </a:extLst>
          </p:cNvPr>
          <p:cNvSpPr/>
          <p:nvPr/>
        </p:nvSpPr>
        <p:spPr>
          <a:xfrm>
            <a:off x="515314" y="2713026"/>
            <a:ext cx="49755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22D746-14B4-4C8D-AB02-08E39D3F1DC0}"/>
              </a:ext>
            </a:extLst>
          </p:cNvPr>
          <p:cNvSpPr/>
          <p:nvPr/>
        </p:nvSpPr>
        <p:spPr>
          <a:xfrm>
            <a:off x="515314" y="5234687"/>
            <a:ext cx="49755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7D54B21F-88CD-42F4-9576-7A5D97806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7184" y="476250"/>
            <a:ext cx="709044" cy="70904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D4F9893-8AFB-4D61-A321-7DA1F7AE817F}"/>
              </a:ext>
            </a:extLst>
          </p:cNvPr>
          <p:cNvSpPr/>
          <p:nvPr/>
        </p:nvSpPr>
        <p:spPr>
          <a:xfrm>
            <a:off x="404398" y="6403950"/>
            <a:ext cx="6265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Raleway SemiBold" pitchFamily="2" charset="0"/>
              </a:rPr>
              <a:t>* </a:t>
            </a:r>
            <a:r>
              <a:rPr lang="ru-RU" dirty="0">
                <a:solidFill>
                  <a:prstClr val="white"/>
                </a:solidFill>
                <a:latin typeface="Raleway SemiBold" pitchFamily="2" charset="0"/>
              </a:rPr>
              <a:t>По данным оценки фактического воздействия, 2019</a:t>
            </a:r>
          </a:p>
        </p:txBody>
      </p:sp>
    </p:spTree>
    <p:extLst>
      <p:ext uri="{BB962C8B-B14F-4D97-AF65-F5344CB8AC3E}">
        <p14:creationId xmlns:p14="http://schemas.microsoft.com/office/powerpoint/2010/main" val="318591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3975D2-FE0E-45C4-8D8C-E5CDB1B5D2BC}"/>
              </a:ext>
            </a:extLst>
          </p:cNvPr>
          <p:cNvCxnSpPr>
            <a:cxnSpLocks/>
          </p:cNvCxnSpPr>
          <p:nvPr/>
        </p:nvCxnSpPr>
        <p:spPr>
          <a:xfrm>
            <a:off x="664752" y="2051452"/>
            <a:ext cx="0" cy="4824000"/>
          </a:xfrm>
          <a:prstGeom prst="line">
            <a:avLst/>
          </a:prstGeom>
          <a:ln w="571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86524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ИСТОРИЯ РАЗВИТИЯ САМОРЕГУЛИРОВАНИЯ НА ПОТРЕБИТЕЛЬСКОМ РЫНКЕ РФ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D3BBF2-D5FC-42AB-9FE2-5EE6DA10EED8}"/>
              </a:ext>
            </a:extLst>
          </p:cNvPr>
          <p:cNvSpPr/>
          <p:nvPr/>
        </p:nvSpPr>
        <p:spPr>
          <a:xfrm>
            <a:off x="950885" y="1624572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1991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D15D79-C777-442F-8DA7-7F05E9453ECD}"/>
              </a:ext>
            </a:extLst>
          </p:cNvPr>
          <p:cNvSpPr/>
          <p:nvPr/>
        </p:nvSpPr>
        <p:spPr>
          <a:xfrm>
            <a:off x="2725670" y="1736061"/>
            <a:ext cx="4685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Указ о свободной торговле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38BF3880-AD2A-4524-8F8C-33F7E9A25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707" y="1794849"/>
            <a:ext cx="344090" cy="3440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3C1670-3491-453B-B63F-D5D76F0B3147}"/>
              </a:ext>
            </a:extLst>
          </p:cNvPr>
          <p:cNvSpPr/>
          <p:nvPr/>
        </p:nvSpPr>
        <p:spPr>
          <a:xfrm>
            <a:off x="2725669" y="2486809"/>
            <a:ext cx="92551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ФАС России провела исследование с выделением </a:t>
            </a:r>
            <a:br>
              <a:rPr lang="en-US" sz="2400" dirty="0">
                <a:solidFill>
                  <a:prstClr val="white"/>
                </a:solidFill>
                <a:latin typeface="Raleway ExtraBold" pitchFamily="2" charset="0"/>
              </a:rPr>
            </a:br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27 недобросовестных практик розничных сетей при заключении договоров поставки в Санкт-Петербурге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2AC9E6-12B7-4330-ACD7-AB2F4AFE695C}"/>
              </a:ext>
            </a:extLst>
          </p:cNvPr>
          <p:cNvSpPr/>
          <p:nvPr/>
        </p:nvSpPr>
        <p:spPr>
          <a:xfrm>
            <a:off x="951300" y="2372132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200</a:t>
            </a:r>
            <a:r>
              <a:rPr lang="en-US" sz="3600" dirty="0">
                <a:solidFill>
                  <a:prstClr val="white"/>
                </a:solidFill>
                <a:latin typeface="Raleway ExtraBold" pitchFamily="2" charset="0"/>
              </a:rPr>
              <a:t>5</a:t>
            </a:r>
            <a:endParaRPr lang="ru-RU" sz="3600" dirty="0">
              <a:solidFill>
                <a:prstClr val="white"/>
              </a:solidFill>
              <a:latin typeface="Raleway ExtraBold" pitchFamily="2" charset="0"/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300C5144-1B46-426F-AF1E-FF985D49B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062" y="2579529"/>
            <a:ext cx="344090" cy="3440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D5F2724-BF74-4D90-AF93-B3A8272CEFFF}"/>
              </a:ext>
            </a:extLst>
          </p:cNvPr>
          <p:cNvSpPr/>
          <p:nvPr/>
        </p:nvSpPr>
        <p:spPr>
          <a:xfrm>
            <a:off x="950885" y="3788367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200</a:t>
            </a:r>
            <a:r>
              <a:rPr lang="en-US" sz="3600" dirty="0">
                <a:solidFill>
                  <a:prstClr val="white"/>
                </a:solidFill>
                <a:latin typeface="Raleway ExtraBold" pitchFamily="2" charset="0"/>
              </a:rPr>
              <a:t>9</a:t>
            </a:r>
            <a:endParaRPr lang="ru-RU" sz="3600" dirty="0">
              <a:solidFill>
                <a:prstClr val="white"/>
              </a:solidFill>
              <a:latin typeface="Raleway ExtraBold" pitchFamily="2" charset="0"/>
            </a:endParaRP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EE4DF18E-D3B7-4D63-AFFB-14D710826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47" y="3995764"/>
            <a:ext cx="344090" cy="3440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95A347B-3EC2-46CC-8B68-A4618730C7F2}"/>
              </a:ext>
            </a:extLst>
          </p:cNvPr>
          <p:cNvSpPr/>
          <p:nvPr/>
        </p:nvSpPr>
        <p:spPr>
          <a:xfrm>
            <a:off x="937533" y="4252490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июнь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356B3A3-CAA2-45A3-81BA-6C756B57480A}"/>
              </a:ext>
            </a:extLst>
          </p:cNvPr>
          <p:cNvSpPr/>
          <p:nvPr/>
        </p:nvSpPr>
        <p:spPr>
          <a:xfrm>
            <a:off x="2725669" y="3887105"/>
            <a:ext cx="88015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В.В. Путин посещает магазин «Перекресток», звучит критика высоких торговых наценок в розничных сетях и принимается решение об ускоренной доработке федерального закона о торговле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CAFA6F7-3EEB-4968-B1A4-A2C7A8C35BAE}"/>
              </a:ext>
            </a:extLst>
          </p:cNvPr>
          <p:cNvSpPr/>
          <p:nvPr/>
        </p:nvSpPr>
        <p:spPr>
          <a:xfrm>
            <a:off x="950885" y="5557995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2009</a:t>
            </a: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D65A1F36-F9AF-4540-A185-65BE0C4DA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47" y="5765392"/>
            <a:ext cx="344090" cy="3440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AFC14017-996D-4854-8C8B-A52266667734}"/>
              </a:ext>
            </a:extLst>
          </p:cNvPr>
          <p:cNvSpPr/>
          <p:nvPr/>
        </p:nvSpPr>
        <p:spPr>
          <a:xfrm>
            <a:off x="937533" y="6022118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декабрь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A9C1B2E-538F-4286-9CE7-979A1693C5C7}"/>
              </a:ext>
            </a:extLst>
          </p:cNvPr>
          <p:cNvSpPr/>
          <p:nvPr/>
        </p:nvSpPr>
        <p:spPr>
          <a:xfrm>
            <a:off x="2725668" y="5656733"/>
            <a:ext cx="92551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Закон принимается в окончательном (3-ем) чтении. Законопроект принят в компромиссной форме</a:t>
            </a:r>
            <a:endParaRPr lang="ru-RU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DBCEA84C-EE36-493A-9D61-3688B05D7F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9866" y="457220"/>
            <a:ext cx="746197" cy="74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176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3975D2-FE0E-45C4-8D8C-E5CDB1B5D2BC}"/>
              </a:ext>
            </a:extLst>
          </p:cNvPr>
          <p:cNvCxnSpPr>
            <a:cxnSpLocks/>
          </p:cNvCxnSpPr>
          <p:nvPr/>
        </p:nvCxnSpPr>
        <p:spPr>
          <a:xfrm>
            <a:off x="664752" y="2051452"/>
            <a:ext cx="0" cy="4824000"/>
          </a:xfrm>
          <a:prstGeom prst="line">
            <a:avLst/>
          </a:prstGeom>
          <a:ln w="571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86524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ИСТОРИЯ ВОЗНИКНОВЕНИЯ САМОРЕГУЛИРОВАНИЯ НА ПОТРЕБИТЕЛЬСКОМ РЫНКЕ РФ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3C1670-3491-453B-B63F-D5D76F0B3147}"/>
              </a:ext>
            </a:extLst>
          </p:cNvPr>
          <p:cNvSpPr/>
          <p:nvPr/>
        </p:nvSpPr>
        <p:spPr>
          <a:xfrm>
            <a:off x="2725670" y="2737059"/>
            <a:ext cx="86524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Начинается разработка Кодекса добросовестных практик взаимоотношений между торговыми сетями и поставщиками потребительских товаров (КДП)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2AC9E6-12B7-4330-ACD7-AB2F4AFE695C}"/>
              </a:ext>
            </a:extLst>
          </p:cNvPr>
          <p:cNvSpPr/>
          <p:nvPr/>
        </p:nvSpPr>
        <p:spPr>
          <a:xfrm>
            <a:off x="951300" y="2622382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2011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300C5144-1B46-426F-AF1E-FF985D49B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062" y="2829779"/>
            <a:ext cx="344090" cy="3440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D5F2724-BF74-4D90-AF93-B3A8272CEFFF}"/>
              </a:ext>
            </a:extLst>
          </p:cNvPr>
          <p:cNvSpPr/>
          <p:nvPr/>
        </p:nvSpPr>
        <p:spPr>
          <a:xfrm>
            <a:off x="950885" y="4065154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2012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EE4DF18E-D3B7-4D63-AFFB-14D710826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47" y="4272551"/>
            <a:ext cx="344090" cy="34409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356B3A3-CAA2-45A3-81BA-6C756B57480A}"/>
              </a:ext>
            </a:extLst>
          </p:cNvPr>
          <p:cNvSpPr/>
          <p:nvPr/>
        </p:nvSpPr>
        <p:spPr>
          <a:xfrm>
            <a:off x="2725669" y="4163892"/>
            <a:ext cx="7325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Подписан КДП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A3A277B-CE64-4DED-B44D-2949277FA577}"/>
              </a:ext>
            </a:extLst>
          </p:cNvPr>
          <p:cNvGrpSpPr/>
          <p:nvPr/>
        </p:nvGrpSpPr>
        <p:grpSpPr>
          <a:xfrm>
            <a:off x="472647" y="4839251"/>
            <a:ext cx="1969611" cy="646331"/>
            <a:chOff x="472647" y="5106891"/>
            <a:chExt cx="1969611" cy="646331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CAFA6F7-3EEB-4968-B1A4-A2C7A8C35BAE}"/>
                </a:ext>
              </a:extLst>
            </p:cNvPr>
            <p:cNvSpPr/>
            <p:nvPr/>
          </p:nvSpPr>
          <p:spPr>
            <a:xfrm>
              <a:off x="950885" y="5106891"/>
              <a:ext cx="14913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3600" dirty="0">
                  <a:solidFill>
                    <a:prstClr val="white"/>
                  </a:solidFill>
                  <a:latin typeface="Raleway ExtraBold" pitchFamily="2" charset="0"/>
                </a:rPr>
                <a:t>2013</a:t>
              </a:r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D65A1F36-F9AF-4540-A185-65BE0C4DA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2647" y="5314288"/>
              <a:ext cx="344090" cy="344090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A9C1B2E-538F-4286-9CE7-979A1693C5C7}"/>
              </a:ext>
            </a:extLst>
          </p:cNvPr>
          <p:cNvSpPr/>
          <p:nvPr/>
        </p:nvSpPr>
        <p:spPr>
          <a:xfrm>
            <a:off x="2725668" y="4937989"/>
            <a:ext cx="92551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Создаётся Комиссия по применению КДП </a:t>
            </a:r>
            <a:endParaRPr lang="ru-RU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D3BBF2-D5FC-42AB-9FE2-5EE6DA10EED8}"/>
              </a:ext>
            </a:extLst>
          </p:cNvPr>
          <p:cNvSpPr/>
          <p:nvPr/>
        </p:nvSpPr>
        <p:spPr>
          <a:xfrm>
            <a:off x="950885" y="1624572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2010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D15D79-C777-442F-8DA7-7F05E9453ECD}"/>
              </a:ext>
            </a:extLst>
          </p:cNvPr>
          <p:cNvSpPr/>
          <p:nvPr/>
        </p:nvSpPr>
        <p:spPr>
          <a:xfrm>
            <a:off x="2725670" y="1736061"/>
            <a:ext cx="8652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Состоялось учредительное собрание МЭС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38BF3880-AD2A-4524-8F8C-33F7E9A25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707" y="1794849"/>
            <a:ext cx="344090" cy="3440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05A4855-FEEE-48E0-B6CB-334E5288C27A}"/>
              </a:ext>
            </a:extLst>
          </p:cNvPr>
          <p:cNvSpPr/>
          <p:nvPr/>
        </p:nvSpPr>
        <p:spPr>
          <a:xfrm>
            <a:off x="937533" y="2094506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ноябрь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3E7E91-51DF-437B-9D27-96613538E578}"/>
              </a:ext>
            </a:extLst>
          </p:cNvPr>
          <p:cNvSpPr/>
          <p:nvPr/>
        </p:nvSpPr>
        <p:spPr>
          <a:xfrm>
            <a:off x="931240" y="5613350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2016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A32D1B-1DB6-47DD-9072-C7051D4FA99A}"/>
              </a:ext>
            </a:extLst>
          </p:cNvPr>
          <p:cNvSpPr/>
          <p:nvPr/>
        </p:nvSpPr>
        <p:spPr>
          <a:xfrm>
            <a:off x="2706025" y="5724839"/>
            <a:ext cx="8652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Приняты поправки к Закону о торговле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172A13A8-A35C-4A55-8FAE-191748A32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062" y="5783627"/>
            <a:ext cx="344090" cy="3440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CF3AD35-6D3F-419F-8EDD-631B0312ED1C}"/>
              </a:ext>
            </a:extLst>
          </p:cNvPr>
          <p:cNvSpPr/>
          <p:nvPr/>
        </p:nvSpPr>
        <p:spPr>
          <a:xfrm>
            <a:off x="917888" y="6083284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июль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11821BC7-6A49-4812-8FF1-E97420EB91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9866" y="457220"/>
            <a:ext cx="746197" cy="74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3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3975D2-FE0E-45C4-8D8C-E5CDB1B5D2BC}"/>
              </a:ext>
            </a:extLst>
          </p:cNvPr>
          <p:cNvCxnSpPr>
            <a:cxnSpLocks/>
          </p:cNvCxnSpPr>
          <p:nvPr/>
        </p:nvCxnSpPr>
        <p:spPr>
          <a:xfrm>
            <a:off x="664752" y="2051452"/>
            <a:ext cx="0" cy="4824000"/>
          </a:xfrm>
          <a:prstGeom prst="line">
            <a:avLst/>
          </a:prstGeom>
          <a:ln w="571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86524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ИСТОРИЯ ВОЗНИКНОВЕНИЯ САМОРЕГУЛИРОВАНИЯ НА ПОТРЕБИТЕЛЬСКОМ РЫНКЕ РФ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3C1670-3491-453B-B63F-D5D76F0B3147}"/>
              </a:ext>
            </a:extLst>
          </p:cNvPr>
          <p:cNvSpPr/>
          <p:nvPr/>
        </p:nvSpPr>
        <p:spPr>
          <a:xfrm>
            <a:off x="2713478" y="1794211"/>
            <a:ext cx="83690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АКОРТ временно приостанавливает действие КДП на свои взаимоотношения с поставщиками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2AC9E6-12B7-4330-ACD7-AB2F4AFE695C}"/>
              </a:ext>
            </a:extLst>
          </p:cNvPr>
          <p:cNvSpPr/>
          <p:nvPr/>
        </p:nvSpPr>
        <p:spPr>
          <a:xfrm>
            <a:off x="951300" y="1679534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2016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300C5144-1B46-426F-AF1E-FF985D49B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062" y="1886931"/>
            <a:ext cx="344090" cy="3440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23A872B-6900-45EA-931D-C398C2716AAE}"/>
              </a:ext>
            </a:extLst>
          </p:cNvPr>
          <p:cNvSpPr/>
          <p:nvPr/>
        </p:nvSpPr>
        <p:spPr>
          <a:xfrm>
            <a:off x="951300" y="2167012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октябрь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D5F2724-BF74-4D90-AF93-B3A8272CEFFF}"/>
              </a:ext>
            </a:extLst>
          </p:cNvPr>
          <p:cNvSpPr/>
          <p:nvPr/>
        </p:nvSpPr>
        <p:spPr>
          <a:xfrm>
            <a:off x="950885" y="2856495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2018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EE4DF18E-D3B7-4D63-AFFB-14D710826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47" y="3063892"/>
            <a:ext cx="344090" cy="34409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356B3A3-CAA2-45A3-81BA-6C756B57480A}"/>
              </a:ext>
            </a:extLst>
          </p:cNvPr>
          <p:cNvSpPr/>
          <p:nvPr/>
        </p:nvSpPr>
        <p:spPr>
          <a:xfrm>
            <a:off x="2713476" y="2955233"/>
            <a:ext cx="7930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Шаронов А.В. избран Председателем Комиссии по применению КДП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0D78C3A-A97C-428E-A647-823830E00B37}"/>
              </a:ext>
            </a:extLst>
          </p:cNvPr>
          <p:cNvSpPr/>
          <p:nvPr/>
        </p:nvSpPr>
        <p:spPr>
          <a:xfrm>
            <a:off x="954604" y="3354374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октябрь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A3A277B-CE64-4DED-B44D-2949277FA577}"/>
              </a:ext>
            </a:extLst>
          </p:cNvPr>
          <p:cNvGrpSpPr/>
          <p:nvPr/>
        </p:nvGrpSpPr>
        <p:grpSpPr>
          <a:xfrm>
            <a:off x="472647" y="4017517"/>
            <a:ext cx="1969611" cy="646331"/>
            <a:chOff x="472647" y="5106891"/>
            <a:chExt cx="1969611" cy="646331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CAFA6F7-3EEB-4968-B1A4-A2C7A8C35BAE}"/>
                </a:ext>
              </a:extLst>
            </p:cNvPr>
            <p:cNvSpPr/>
            <p:nvPr/>
          </p:nvSpPr>
          <p:spPr>
            <a:xfrm>
              <a:off x="950885" y="5106891"/>
              <a:ext cx="14913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3600" dirty="0">
                  <a:solidFill>
                    <a:prstClr val="white"/>
                  </a:solidFill>
                  <a:latin typeface="Raleway ExtraBold" pitchFamily="2" charset="0"/>
                </a:rPr>
                <a:t>2018</a:t>
              </a:r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D65A1F36-F9AF-4540-A185-65BE0C4DA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2647" y="5314288"/>
              <a:ext cx="344090" cy="344090"/>
            </a:xfrm>
            <a:prstGeom prst="rect">
              <a:avLst/>
            </a:prstGeom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A9C1B2E-538F-4286-9CE7-979A1693C5C7}"/>
              </a:ext>
            </a:extLst>
          </p:cNvPr>
          <p:cNvSpPr/>
          <p:nvPr/>
        </p:nvSpPr>
        <p:spPr>
          <a:xfrm>
            <a:off x="2713477" y="4116255"/>
            <a:ext cx="7479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Внесены поправки, касающиеся возврата скоропортящихся товаров</a:t>
            </a:r>
            <a:endParaRPr lang="ru-RU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4830D-233A-4AFD-AD1C-294E2C06229D}"/>
              </a:ext>
            </a:extLst>
          </p:cNvPr>
          <p:cNvSpPr/>
          <p:nvPr/>
        </p:nvSpPr>
        <p:spPr>
          <a:xfrm>
            <a:off x="957908" y="4512431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ноябрь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92B9EBF-5058-45D0-9DDF-02B034534AFB}"/>
              </a:ext>
            </a:extLst>
          </p:cNvPr>
          <p:cNvSpPr/>
          <p:nvPr/>
        </p:nvSpPr>
        <p:spPr>
          <a:xfrm>
            <a:off x="956981" y="5178540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2019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EC9BBA7-2F88-403E-918D-863E34611C9E}"/>
              </a:ext>
            </a:extLst>
          </p:cNvPr>
          <p:cNvSpPr/>
          <p:nvPr/>
        </p:nvSpPr>
        <p:spPr>
          <a:xfrm>
            <a:off x="2719574" y="5290029"/>
            <a:ext cx="91063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СЕО компаний торговли и представители поставщиков договорились о сокращении объемов штрафов за недопоставку товаров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316B5DB3-A07C-43CE-B1CE-5DA06F7BA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803" y="5348817"/>
            <a:ext cx="344090" cy="3440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0025D9F-81B0-4E2D-BD12-297999227B76}"/>
              </a:ext>
            </a:extLst>
          </p:cNvPr>
          <p:cNvSpPr/>
          <p:nvPr/>
        </p:nvSpPr>
        <p:spPr>
          <a:xfrm>
            <a:off x="943629" y="5648474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июль</a:t>
            </a: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B900D6AF-5183-4E88-8371-CFB828F70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9866" y="457220"/>
            <a:ext cx="746197" cy="74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22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03975D2-FE0E-45C4-8D8C-E5CDB1B5D2BC}"/>
              </a:ext>
            </a:extLst>
          </p:cNvPr>
          <p:cNvCxnSpPr>
            <a:cxnSpLocks/>
          </p:cNvCxnSpPr>
          <p:nvPr/>
        </p:nvCxnSpPr>
        <p:spPr>
          <a:xfrm>
            <a:off x="664752" y="2051452"/>
            <a:ext cx="0" cy="4824000"/>
          </a:xfrm>
          <a:prstGeom prst="line">
            <a:avLst/>
          </a:prstGeom>
          <a:ln w="571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86524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ИСТОРИЯ ВОЗНИКНОВЕНИЯ САМОРЕГУЛИРОВАНИЯ НА ПОТРЕБИТЕЛЬСКОМ РЫНКЕ РФ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3C1670-3491-453B-B63F-D5D76F0B3147}"/>
              </a:ext>
            </a:extLst>
          </p:cNvPr>
          <p:cNvSpPr/>
          <p:nvPr/>
        </p:nvSpPr>
        <p:spPr>
          <a:xfrm>
            <a:off x="2737862" y="1757635"/>
            <a:ext cx="91063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Торговые сети - члены АКОРТ приняли решение </a:t>
            </a:r>
            <a:b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</a:br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о введении временного моратория на применение штрафных санкций за недопоставку товаров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2AC9E6-12B7-4330-ACD7-AB2F4AFE695C}"/>
              </a:ext>
            </a:extLst>
          </p:cNvPr>
          <p:cNvSpPr/>
          <p:nvPr/>
        </p:nvSpPr>
        <p:spPr>
          <a:xfrm>
            <a:off x="951300" y="1642958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2020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300C5144-1B46-426F-AF1E-FF985D49B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062" y="1850355"/>
            <a:ext cx="344090" cy="3440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23A872B-6900-45EA-931D-C398C2716AAE}"/>
              </a:ext>
            </a:extLst>
          </p:cNvPr>
          <p:cNvSpPr/>
          <p:nvPr/>
        </p:nvSpPr>
        <p:spPr>
          <a:xfrm>
            <a:off x="951300" y="2130436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март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D5F2724-BF74-4D90-AF93-B3A8272CEFFF}"/>
              </a:ext>
            </a:extLst>
          </p:cNvPr>
          <p:cNvSpPr/>
          <p:nvPr/>
        </p:nvSpPr>
        <p:spPr>
          <a:xfrm>
            <a:off x="950885" y="3200014"/>
            <a:ext cx="1491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2020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EE4DF18E-D3B7-4D63-AFFB-14D710826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47" y="3407411"/>
            <a:ext cx="344090" cy="34409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356B3A3-CAA2-45A3-81BA-6C756B57480A}"/>
              </a:ext>
            </a:extLst>
          </p:cNvPr>
          <p:cNvSpPr/>
          <p:nvPr/>
        </p:nvSpPr>
        <p:spPr>
          <a:xfrm>
            <a:off x="2737860" y="3298752"/>
            <a:ext cx="82471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Президент РФ Владимир Путин поручил разобраться с ростом цен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0D78C3A-A97C-428E-A647-823830E00B37}"/>
              </a:ext>
            </a:extLst>
          </p:cNvPr>
          <p:cNvSpPr/>
          <p:nvPr/>
        </p:nvSpPr>
        <p:spPr>
          <a:xfrm>
            <a:off x="954604" y="3697893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декабрь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CAFA6F7-3EEB-4968-B1A4-A2C7A8C35BAE}"/>
              </a:ext>
            </a:extLst>
          </p:cNvPr>
          <p:cNvSpPr/>
          <p:nvPr/>
        </p:nvSpPr>
        <p:spPr>
          <a:xfrm>
            <a:off x="950885" y="4314411"/>
            <a:ext cx="1719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2020 –</a:t>
            </a: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D65A1F36-F9AF-4540-A185-65BE0C4DA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47" y="4521808"/>
            <a:ext cx="344090" cy="3440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1A9C1B2E-538F-4286-9CE7-979A1693C5C7}"/>
              </a:ext>
            </a:extLst>
          </p:cNvPr>
          <p:cNvSpPr/>
          <p:nvPr/>
        </p:nvSpPr>
        <p:spPr>
          <a:xfrm>
            <a:off x="2737860" y="4413149"/>
            <a:ext cx="91063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Предельные розничные цены составят 46 руб./кг (сахар) и 110 руб./л (масло), оптовые — 36 руб./кг и 95 руб./л соответственно</a:t>
            </a:r>
            <a:endParaRPr lang="ru-RU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4830D-233A-4AFD-AD1C-294E2C06229D}"/>
              </a:ext>
            </a:extLst>
          </p:cNvPr>
          <p:cNvSpPr/>
          <p:nvPr/>
        </p:nvSpPr>
        <p:spPr>
          <a:xfrm>
            <a:off x="957908" y="4809325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декабрь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9A4F43-F088-4A33-A27B-7B72A59E9B9E}"/>
              </a:ext>
            </a:extLst>
          </p:cNvPr>
          <p:cNvSpPr/>
          <p:nvPr/>
        </p:nvSpPr>
        <p:spPr>
          <a:xfrm>
            <a:off x="944277" y="5093592"/>
            <a:ext cx="1719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  <a:latin typeface="Raleway ExtraBold" pitchFamily="2" charset="0"/>
              </a:rPr>
              <a:t>2021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582A11-07F1-4977-BD43-75C14189E459}"/>
              </a:ext>
            </a:extLst>
          </p:cNvPr>
          <p:cNvSpPr/>
          <p:nvPr/>
        </p:nvSpPr>
        <p:spPr>
          <a:xfrm>
            <a:off x="951300" y="5588506"/>
            <a:ext cx="1491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Raleway ExtraBold" pitchFamily="2" charset="0"/>
              </a:rPr>
              <a:t>апрель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E19C15D-5B1C-4DDD-BDDE-DC243E2C8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9866" y="457220"/>
            <a:ext cx="746197" cy="74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7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 10">
            <a:extLst>
              <a:ext uri="{FF2B5EF4-FFF2-40B4-BE49-F238E27FC236}">
                <a16:creationId xmlns:a16="http://schemas.microsoft.com/office/drawing/2014/main" id="{1CDA0539-A1D1-49F3-98B3-B88D34D559BE}"/>
              </a:ext>
            </a:extLst>
          </p:cNvPr>
          <p:cNvSpPr/>
          <p:nvPr/>
        </p:nvSpPr>
        <p:spPr>
          <a:xfrm flipH="1">
            <a:off x="5014387" y="2320758"/>
            <a:ext cx="2920573" cy="234707"/>
          </a:xfrm>
          <a:prstGeom prst="parallelogram">
            <a:avLst>
              <a:gd name="adj" fmla="val 249362"/>
            </a:avLst>
          </a:prstGeom>
          <a:solidFill>
            <a:srgbClr val="373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C565D269-F6FE-416E-9974-57A527424218}"/>
              </a:ext>
            </a:extLst>
          </p:cNvPr>
          <p:cNvSpPr/>
          <p:nvPr/>
        </p:nvSpPr>
        <p:spPr>
          <a:xfrm flipH="1">
            <a:off x="4268311" y="3281975"/>
            <a:ext cx="4113687" cy="234707"/>
          </a:xfrm>
          <a:prstGeom prst="parallelogram">
            <a:avLst>
              <a:gd name="adj" fmla="val 370568"/>
            </a:avLst>
          </a:prstGeom>
          <a:solidFill>
            <a:srgbClr val="373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A0C9B208-F6A5-4154-BF7A-76CFCBFB30E7}"/>
              </a:ext>
            </a:extLst>
          </p:cNvPr>
          <p:cNvSpPr/>
          <p:nvPr/>
        </p:nvSpPr>
        <p:spPr>
          <a:xfrm flipH="1">
            <a:off x="3512812" y="4243192"/>
            <a:ext cx="5173987" cy="234707"/>
          </a:xfrm>
          <a:prstGeom prst="parallelogram">
            <a:avLst>
              <a:gd name="adj" fmla="val 450651"/>
            </a:avLst>
          </a:prstGeom>
          <a:solidFill>
            <a:srgbClr val="373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25ECEB32-75D7-4E0E-BAA7-AF092BF7F298}"/>
              </a:ext>
            </a:extLst>
          </p:cNvPr>
          <p:cNvSpPr/>
          <p:nvPr/>
        </p:nvSpPr>
        <p:spPr>
          <a:xfrm flipH="1">
            <a:off x="2807231" y="5204409"/>
            <a:ext cx="6242279" cy="269465"/>
          </a:xfrm>
          <a:prstGeom prst="parallelogram">
            <a:avLst>
              <a:gd name="adj" fmla="val 493634"/>
            </a:avLst>
          </a:prstGeom>
          <a:solidFill>
            <a:srgbClr val="373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101203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СОВРЕМЕННОЕ СОСТОЯНИЕ СИСТЕМЫ САМОРЕГУЛИРОВАНИЯ НА ПОТРЕБИТЕЛЬСКОМ РЫНКЕ РФ</a:t>
            </a: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DCCA903C-E8F9-46EA-AD3D-4C91D5ADCC5D}"/>
              </a:ext>
            </a:extLst>
          </p:cNvPr>
          <p:cNvSpPr/>
          <p:nvPr/>
        </p:nvSpPr>
        <p:spPr>
          <a:xfrm>
            <a:off x="1973477" y="5473874"/>
            <a:ext cx="7452568" cy="732606"/>
          </a:xfrm>
          <a:custGeom>
            <a:avLst/>
            <a:gdLst>
              <a:gd name="connsiteX0" fmla="*/ 0 w 7665928"/>
              <a:gd name="connsiteY0" fmla="*/ 726510 h 726510"/>
              <a:gd name="connsiteX1" fmla="*/ 607515 w 7665928"/>
              <a:gd name="connsiteY1" fmla="*/ 0 h 726510"/>
              <a:gd name="connsiteX2" fmla="*/ 7058413 w 7665928"/>
              <a:gd name="connsiteY2" fmla="*/ 0 h 726510"/>
              <a:gd name="connsiteX3" fmla="*/ 7665928 w 7665928"/>
              <a:gd name="connsiteY3" fmla="*/ 726510 h 726510"/>
              <a:gd name="connsiteX4" fmla="*/ 0 w 7665928"/>
              <a:gd name="connsiteY4" fmla="*/ 726510 h 726510"/>
              <a:gd name="connsiteX0" fmla="*/ 0 w 7452568"/>
              <a:gd name="connsiteY0" fmla="*/ 726510 h 732606"/>
              <a:gd name="connsiteX1" fmla="*/ 607515 w 7452568"/>
              <a:gd name="connsiteY1" fmla="*/ 0 h 732606"/>
              <a:gd name="connsiteX2" fmla="*/ 7058413 w 7452568"/>
              <a:gd name="connsiteY2" fmla="*/ 0 h 732606"/>
              <a:gd name="connsiteX3" fmla="*/ 7452568 w 7452568"/>
              <a:gd name="connsiteY3" fmla="*/ 732606 h 732606"/>
              <a:gd name="connsiteX4" fmla="*/ 0 w 7452568"/>
              <a:gd name="connsiteY4" fmla="*/ 726510 h 73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2568" h="732606">
                <a:moveTo>
                  <a:pt x="0" y="726510"/>
                </a:moveTo>
                <a:lnTo>
                  <a:pt x="607515" y="0"/>
                </a:lnTo>
                <a:lnTo>
                  <a:pt x="7058413" y="0"/>
                </a:lnTo>
                <a:lnTo>
                  <a:pt x="7452568" y="732606"/>
                </a:lnTo>
                <a:lnTo>
                  <a:pt x="0" y="726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rapezoid 24">
            <a:extLst>
              <a:ext uri="{FF2B5EF4-FFF2-40B4-BE49-F238E27FC236}">
                <a16:creationId xmlns:a16="http://schemas.microsoft.com/office/drawing/2014/main" id="{3AEFFEC2-D193-4CDC-9487-51886312FC26}"/>
              </a:ext>
            </a:extLst>
          </p:cNvPr>
          <p:cNvSpPr/>
          <p:nvPr/>
        </p:nvSpPr>
        <p:spPr>
          <a:xfrm>
            <a:off x="2807233" y="4477899"/>
            <a:ext cx="6274513" cy="726510"/>
          </a:xfrm>
          <a:custGeom>
            <a:avLst/>
            <a:gdLst>
              <a:gd name="connsiteX0" fmla="*/ 0 w 6493969"/>
              <a:gd name="connsiteY0" fmla="*/ 726510 h 726510"/>
              <a:gd name="connsiteX1" fmla="*/ 607515 w 6493969"/>
              <a:gd name="connsiteY1" fmla="*/ 0 h 726510"/>
              <a:gd name="connsiteX2" fmla="*/ 5886454 w 6493969"/>
              <a:gd name="connsiteY2" fmla="*/ 0 h 726510"/>
              <a:gd name="connsiteX3" fmla="*/ 6493969 w 6493969"/>
              <a:gd name="connsiteY3" fmla="*/ 726510 h 726510"/>
              <a:gd name="connsiteX4" fmla="*/ 0 w 6493969"/>
              <a:gd name="connsiteY4" fmla="*/ 726510 h 726510"/>
              <a:gd name="connsiteX0" fmla="*/ 0 w 6274513"/>
              <a:gd name="connsiteY0" fmla="*/ 726510 h 726510"/>
              <a:gd name="connsiteX1" fmla="*/ 607515 w 6274513"/>
              <a:gd name="connsiteY1" fmla="*/ 0 h 726510"/>
              <a:gd name="connsiteX2" fmla="*/ 5886454 w 6274513"/>
              <a:gd name="connsiteY2" fmla="*/ 0 h 726510"/>
              <a:gd name="connsiteX3" fmla="*/ 6274513 w 6274513"/>
              <a:gd name="connsiteY3" fmla="*/ 726510 h 726510"/>
              <a:gd name="connsiteX4" fmla="*/ 0 w 6274513"/>
              <a:gd name="connsiteY4" fmla="*/ 726510 h 72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4513" h="726510">
                <a:moveTo>
                  <a:pt x="0" y="726510"/>
                </a:moveTo>
                <a:lnTo>
                  <a:pt x="607515" y="0"/>
                </a:lnTo>
                <a:lnTo>
                  <a:pt x="5886454" y="0"/>
                </a:lnTo>
                <a:lnTo>
                  <a:pt x="6274513" y="726510"/>
                </a:lnTo>
                <a:lnTo>
                  <a:pt x="0" y="726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rapezoid 25">
            <a:extLst>
              <a:ext uri="{FF2B5EF4-FFF2-40B4-BE49-F238E27FC236}">
                <a16:creationId xmlns:a16="http://schemas.microsoft.com/office/drawing/2014/main" id="{E29C6D8A-B77E-47AD-8C9D-78A151B2EFFE}"/>
              </a:ext>
            </a:extLst>
          </p:cNvPr>
          <p:cNvSpPr/>
          <p:nvPr/>
        </p:nvSpPr>
        <p:spPr>
          <a:xfrm>
            <a:off x="3553308" y="3516682"/>
            <a:ext cx="5190904" cy="732606"/>
          </a:xfrm>
          <a:custGeom>
            <a:avLst/>
            <a:gdLst>
              <a:gd name="connsiteX0" fmla="*/ 0 w 5434744"/>
              <a:gd name="connsiteY0" fmla="*/ 726510 h 726510"/>
              <a:gd name="connsiteX1" fmla="*/ 607515 w 5434744"/>
              <a:gd name="connsiteY1" fmla="*/ 0 h 726510"/>
              <a:gd name="connsiteX2" fmla="*/ 4827229 w 5434744"/>
              <a:gd name="connsiteY2" fmla="*/ 0 h 726510"/>
              <a:gd name="connsiteX3" fmla="*/ 5434744 w 5434744"/>
              <a:gd name="connsiteY3" fmla="*/ 726510 h 726510"/>
              <a:gd name="connsiteX4" fmla="*/ 0 w 5434744"/>
              <a:gd name="connsiteY4" fmla="*/ 726510 h 726510"/>
              <a:gd name="connsiteX0" fmla="*/ 0 w 5190904"/>
              <a:gd name="connsiteY0" fmla="*/ 726510 h 732606"/>
              <a:gd name="connsiteX1" fmla="*/ 607515 w 5190904"/>
              <a:gd name="connsiteY1" fmla="*/ 0 h 732606"/>
              <a:gd name="connsiteX2" fmla="*/ 4827229 w 5190904"/>
              <a:gd name="connsiteY2" fmla="*/ 0 h 732606"/>
              <a:gd name="connsiteX3" fmla="*/ 5190904 w 5190904"/>
              <a:gd name="connsiteY3" fmla="*/ 732606 h 732606"/>
              <a:gd name="connsiteX4" fmla="*/ 0 w 5190904"/>
              <a:gd name="connsiteY4" fmla="*/ 726510 h 73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0904" h="732606">
                <a:moveTo>
                  <a:pt x="0" y="726510"/>
                </a:moveTo>
                <a:lnTo>
                  <a:pt x="607515" y="0"/>
                </a:lnTo>
                <a:lnTo>
                  <a:pt x="4827229" y="0"/>
                </a:lnTo>
                <a:lnTo>
                  <a:pt x="5190904" y="732606"/>
                </a:lnTo>
                <a:lnTo>
                  <a:pt x="0" y="726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rapezoid 26">
            <a:extLst>
              <a:ext uri="{FF2B5EF4-FFF2-40B4-BE49-F238E27FC236}">
                <a16:creationId xmlns:a16="http://schemas.microsoft.com/office/drawing/2014/main" id="{8A855389-AF20-4FA8-87E7-F20C228C1C8C}"/>
              </a:ext>
            </a:extLst>
          </p:cNvPr>
          <p:cNvSpPr/>
          <p:nvPr/>
        </p:nvSpPr>
        <p:spPr>
          <a:xfrm>
            <a:off x="4299383" y="2555465"/>
            <a:ext cx="4000655" cy="726510"/>
          </a:xfrm>
          <a:custGeom>
            <a:avLst/>
            <a:gdLst>
              <a:gd name="connsiteX0" fmla="*/ 0 w 4262783"/>
              <a:gd name="connsiteY0" fmla="*/ 726510 h 726510"/>
              <a:gd name="connsiteX1" fmla="*/ 607515 w 4262783"/>
              <a:gd name="connsiteY1" fmla="*/ 0 h 726510"/>
              <a:gd name="connsiteX2" fmla="*/ 3655268 w 4262783"/>
              <a:gd name="connsiteY2" fmla="*/ 0 h 726510"/>
              <a:gd name="connsiteX3" fmla="*/ 4262783 w 4262783"/>
              <a:gd name="connsiteY3" fmla="*/ 726510 h 726510"/>
              <a:gd name="connsiteX4" fmla="*/ 0 w 4262783"/>
              <a:gd name="connsiteY4" fmla="*/ 726510 h 726510"/>
              <a:gd name="connsiteX0" fmla="*/ 0 w 4000655"/>
              <a:gd name="connsiteY0" fmla="*/ 726510 h 726510"/>
              <a:gd name="connsiteX1" fmla="*/ 607515 w 4000655"/>
              <a:gd name="connsiteY1" fmla="*/ 0 h 726510"/>
              <a:gd name="connsiteX2" fmla="*/ 3655268 w 4000655"/>
              <a:gd name="connsiteY2" fmla="*/ 0 h 726510"/>
              <a:gd name="connsiteX3" fmla="*/ 4000655 w 4000655"/>
              <a:gd name="connsiteY3" fmla="*/ 726510 h 726510"/>
              <a:gd name="connsiteX4" fmla="*/ 0 w 4000655"/>
              <a:gd name="connsiteY4" fmla="*/ 726510 h 72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0655" h="726510">
                <a:moveTo>
                  <a:pt x="0" y="726510"/>
                </a:moveTo>
                <a:lnTo>
                  <a:pt x="607515" y="0"/>
                </a:lnTo>
                <a:lnTo>
                  <a:pt x="3655268" y="0"/>
                </a:lnTo>
                <a:lnTo>
                  <a:pt x="4000655" y="726510"/>
                </a:lnTo>
                <a:lnTo>
                  <a:pt x="0" y="726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rapezoid 28">
            <a:extLst>
              <a:ext uri="{FF2B5EF4-FFF2-40B4-BE49-F238E27FC236}">
                <a16:creationId xmlns:a16="http://schemas.microsoft.com/office/drawing/2014/main" id="{244CAE4F-F1DB-456D-8370-9CBC55CF1681}"/>
              </a:ext>
            </a:extLst>
          </p:cNvPr>
          <p:cNvSpPr/>
          <p:nvPr/>
        </p:nvSpPr>
        <p:spPr>
          <a:xfrm>
            <a:off x="5045458" y="1594248"/>
            <a:ext cx="2815167" cy="726510"/>
          </a:xfrm>
          <a:custGeom>
            <a:avLst/>
            <a:gdLst>
              <a:gd name="connsiteX0" fmla="*/ 0 w 3040719"/>
              <a:gd name="connsiteY0" fmla="*/ 726510 h 726510"/>
              <a:gd name="connsiteX1" fmla="*/ 607515 w 3040719"/>
              <a:gd name="connsiteY1" fmla="*/ 0 h 726510"/>
              <a:gd name="connsiteX2" fmla="*/ 2433204 w 3040719"/>
              <a:gd name="connsiteY2" fmla="*/ 0 h 726510"/>
              <a:gd name="connsiteX3" fmla="*/ 3040719 w 3040719"/>
              <a:gd name="connsiteY3" fmla="*/ 726510 h 726510"/>
              <a:gd name="connsiteX4" fmla="*/ 0 w 3040719"/>
              <a:gd name="connsiteY4" fmla="*/ 726510 h 726510"/>
              <a:gd name="connsiteX0" fmla="*/ 0 w 2815167"/>
              <a:gd name="connsiteY0" fmla="*/ 726510 h 726510"/>
              <a:gd name="connsiteX1" fmla="*/ 607515 w 2815167"/>
              <a:gd name="connsiteY1" fmla="*/ 0 h 726510"/>
              <a:gd name="connsiteX2" fmla="*/ 2433204 w 2815167"/>
              <a:gd name="connsiteY2" fmla="*/ 0 h 726510"/>
              <a:gd name="connsiteX3" fmla="*/ 2815167 w 2815167"/>
              <a:gd name="connsiteY3" fmla="*/ 726510 h 726510"/>
              <a:gd name="connsiteX4" fmla="*/ 0 w 2815167"/>
              <a:gd name="connsiteY4" fmla="*/ 726510 h 72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5167" h="726510">
                <a:moveTo>
                  <a:pt x="0" y="726510"/>
                </a:moveTo>
                <a:lnTo>
                  <a:pt x="607515" y="0"/>
                </a:lnTo>
                <a:lnTo>
                  <a:pt x="2433204" y="0"/>
                </a:lnTo>
                <a:lnTo>
                  <a:pt x="2815167" y="726510"/>
                </a:lnTo>
                <a:lnTo>
                  <a:pt x="0" y="726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2C00F4-0FDD-417A-8065-669658E814F6}"/>
              </a:ext>
            </a:extLst>
          </p:cNvPr>
          <p:cNvSpPr/>
          <p:nvPr/>
        </p:nvSpPr>
        <p:spPr>
          <a:xfrm>
            <a:off x="7307297" y="1520337"/>
            <a:ext cx="830997" cy="830997"/>
          </a:xfrm>
          <a:prstGeom prst="ellipse">
            <a:avLst/>
          </a:prstGeom>
          <a:gradFill flip="none" rotWithShape="1">
            <a:gsLst>
              <a:gs pos="0">
                <a:srgbClr val="F8F8FA"/>
              </a:gs>
              <a:gs pos="29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/>
            </a:solidFill>
          </a:ln>
          <a:effectLst>
            <a:outerShdw blurRad="63500" algn="ctr" rotWithShape="0">
              <a:srgbClr val="C4C4D2">
                <a:alpha val="6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7EBFAD-B18D-44DE-BBB2-FCBA69523D7B}"/>
              </a:ext>
            </a:extLst>
          </p:cNvPr>
          <p:cNvSpPr/>
          <p:nvPr/>
        </p:nvSpPr>
        <p:spPr>
          <a:xfrm>
            <a:off x="6170214" y="1755138"/>
            <a:ext cx="8210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200" kern="0" dirty="0">
                <a:solidFill>
                  <a:srgbClr val="171A39"/>
                </a:solidFill>
                <a:latin typeface="Raleway ExtraBold" pitchFamily="2" charset="0"/>
              </a:rPr>
              <a:t>МЭС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7F688A-794B-43A2-A4C7-FF968AF15E33}"/>
              </a:ext>
            </a:extLst>
          </p:cNvPr>
          <p:cNvSpPr/>
          <p:nvPr/>
        </p:nvSpPr>
        <p:spPr>
          <a:xfrm>
            <a:off x="4620527" y="2623038"/>
            <a:ext cx="3126177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ru-RU" sz="2200" kern="0" dirty="0">
                <a:solidFill>
                  <a:srgbClr val="171A39"/>
                </a:solidFill>
                <a:latin typeface="Raleway ExtraBold" pitchFamily="2" charset="0"/>
              </a:rPr>
              <a:t>Комиссия </a:t>
            </a:r>
            <a:br>
              <a:rPr lang="en-US" sz="2200" kern="0" dirty="0">
                <a:solidFill>
                  <a:srgbClr val="171A39"/>
                </a:solidFill>
                <a:latin typeface="Raleway ExtraBold" pitchFamily="2" charset="0"/>
              </a:rPr>
            </a:br>
            <a:r>
              <a:rPr lang="ru-RU" sz="2200" kern="0" dirty="0">
                <a:solidFill>
                  <a:srgbClr val="171A39"/>
                </a:solidFill>
                <a:latin typeface="Raleway ExtraBold" pitchFamily="2" charset="0"/>
              </a:rPr>
              <a:t>по применению КДП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FE101E-43AE-46DA-A7C4-0FEF70FE310E}"/>
              </a:ext>
            </a:extLst>
          </p:cNvPr>
          <p:cNvSpPr/>
          <p:nvPr/>
        </p:nvSpPr>
        <p:spPr>
          <a:xfrm>
            <a:off x="4689816" y="3571863"/>
            <a:ext cx="2816797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200" kern="0" dirty="0">
                <a:solidFill>
                  <a:srgbClr val="171A39"/>
                </a:solidFill>
                <a:latin typeface="Raleway ExtraBold" pitchFamily="2" charset="0"/>
              </a:rPr>
              <a:t>Согласительная </a:t>
            </a:r>
            <a:br>
              <a:rPr lang="en-US" sz="2200" kern="0" dirty="0">
                <a:solidFill>
                  <a:srgbClr val="171A39"/>
                </a:solidFill>
                <a:latin typeface="Raleway ExtraBold" pitchFamily="2" charset="0"/>
              </a:rPr>
            </a:br>
            <a:r>
              <a:rPr lang="ru-RU" sz="2200" kern="0" dirty="0">
                <a:solidFill>
                  <a:srgbClr val="171A39"/>
                </a:solidFill>
                <a:latin typeface="Raleway ExtraBold" pitchFamily="2" charset="0"/>
              </a:rPr>
              <a:t>комиссия в АКОРТ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AF53A1-6273-40C2-ABDC-2E926EB5AFBC}"/>
              </a:ext>
            </a:extLst>
          </p:cNvPr>
          <p:cNvSpPr/>
          <p:nvPr/>
        </p:nvSpPr>
        <p:spPr>
          <a:xfrm>
            <a:off x="3878676" y="4528472"/>
            <a:ext cx="4071949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200" kern="0" dirty="0">
                <a:solidFill>
                  <a:srgbClr val="171A39"/>
                </a:solidFill>
                <a:latin typeface="Raleway ExtraBold" pitchFamily="2" charset="0"/>
              </a:rPr>
              <a:t>Согласительные комиссии </a:t>
            </a:r>
            <a:br>
              <a:rPr lang="en-US" sz="2200" kern="0" dirty="0">
                <a:solidFill>
                  <a:srgbClr val="171A39"/>
                </a:solidFill>
                <a:latin typeface="Raleway ExtraBold" pitchFamily="2" charset="0"/>
              </a:rPr>
            </a:br>
            <a:r>
              <a:rPr lang="ru-RU" sz="2200" kern="0" dirty="0">
                <a:solidFill>
                  <a:srgbClr val="171A39"/>
                </a:solidFill>
                <a:latin typeface="Raleway ExtraBold" pitchFamily="2" charset="0"/>
              </a:rPr>
              <a:t>в торговых сетях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64C799-2B7C-426B-83BB-E72AAF7AC116}"/>
              </a:ext>
            </a:extLst>
          </p:cNvPr>
          <p:cNvSpPr/>
          <p:nvPr/>
        </p:nvSpPr>
        <p:spPr>
          <a:xfrm>
            <a:off x="3768028" y="5624733"/>
            <a:ext cx="45320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200" kern="0" dirty="0">
                <a:solidFill>
                  <a:srgbClr val="171A39"/>
                </a:solidFill>
                <a:latin typeface="Raleway ExtraBold" pitchFamily="2" charset="0"/>
              </a:rPr>
              <a:t>КДП-контролёры в компаниях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316F5450-B090-42E6-A4DD-A43B1F4C4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6307" y="1699157"/>
            <a:ext cx="470906" cy="470906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15593A6F-11A1-42BA-A28E-DD9D07EF8B1F}"/>
              </a:ext>
            </a:extLst>
          </p:cNvPr>
          <p:cNvGrpSpPr/>
          <p:nvPr/>
        </p:nvGrpSpPr>
        <p:grpSpPr>
          <a:xfrm>
            <a:off x="7762240" y="2496150"/>
            <a:ext cx="830997" cy="830997"/>
            <a:chOff x="7762240" y="2496150"/>
            <a:chExt cx="830997" cy="830997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6E9ED9C-CF1F-4725-8E1F-FFFE42F04A31}"/>
                </a:ext>
              </a:extLst>
            </p:cNvPr>
            <p:cNvSpPr/>
            <p:nvPr/>
          </p:nvSpPr>
          <p:spPr>
            <a:xfrm>
              <a:off x="7762240" y="2496150"/>
              <a:ext cx="830997" cy="830997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CACA0ECE-8402-4399-8ADA-47D6ED01D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34960" y="2653987"/>
              <a:ext cx="508652" cy="508652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E701FA4-E982-417B-85E0-E94920913361}"/>
              </a:ext>
            </a:extLst>
          </p:cNvPr>
          <p:cNvGrpSpPr/>
          <p:nvPr/>
        </p:nvGrpSpPr>
        <p:grpSpPr>
          <a:xfrm>
            <a:off x="8510701" y="4419620"/>
            <a:ext cx="830997" cy="830997"/>
            <a:chOff x="8510701" y="4419620"/>
            <a:chExt cx="830997" cy="830997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7435111-3ABA-4B29-8775-ED9D795CD976}"/>
                </a:ext>
              </a:extLst>
            </p:cNvPr>
            <p:cNvSpPr/>
            <p:nvPr/>
          </p:nvSpPr>
          <p:spPr>
            <a:xfrm>
              <a:off x="8510701" y="4419620"/>
              <a:ext cx="830997" cy="830997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F7C5F3F5-9977-49BC-8933-1EBDB1D58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67094" y="4562850"/>
              <a:ext cx="518209" cy="518209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0D035EF-DB39-4568-BFA4-495B7A8216D6}"/>
              </a:ext>
            </a:extLst>
          </p:cNvPr>
          <p:cNvGrpSpPr/>
          <p:nvPr/>
        </p:nvGrpSpPr>
        <p:grpSpPr>
          <a:xfrm>
            <a:off x="8177738" y="3461556"/>
            <a:ext cx="830997" cy="830997"/>
            <a:chOff x="8177738" y="3461556"/>
            <a:chExt cx="830997" cy="830997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933861C-13AF-4506-AAA6-1551A7B0C7CA}"/>
                </a:ext>
              </a:extLst>
            </p:cNvPr>
            <p:cNvSpPr/>
            <p:nvPr/>
          </p:nvSpPr>
          <p:spPr>
            <a:xfrm>
              <a:off x="8177738" y="3461556"/>
              <a:ext cx="830997" cy="830997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5D66E2B7-A82A-4093-B30B-CCDF7B08D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362241" y="3632826"/>
              <a:ext cx="485394" cy="485394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9D1C49E-9576-4C5F-A0ED-6BFFAB0564F5}"/>
              </a:ext>
            </a:extLst>
          </p:cNvPr>
          <p:cNvGrpSpPr/>
          <p:nvPr/>
        </p:nvGrpSpPr>
        <p:grpSpPr>
          <a:xfrm>
            <a:off x="8824526" y="5421630"/>
            <a:ext cx="830997" cy="830997"/>
            <a:chOff x="8824526" y="5421630"/>
            <a:chExt cx="830997" cy="83099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71416C8-6BE2-4537-A593-96FA84583DE6}"/>
                </a:ext>
              </a:extLst>
            </p:cNvPr>
            <p:cNvSpPr/>
            <p:nvPr/>
          </p:nvSpPr>
          <p:spPr>
            <a:xfrm>
              <a:off x="8824526" y="5421630"/>
              <a:ext cx="830997" cy="830997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D5097E45-244B-42E0-8FE0-DD275C434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89503" y="5589656"/>
              <a:ext cx="501041" cy="501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1914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859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МЕЖОТРАСЛЕВОЙ ЭКСПЕРТНЫЙ СОВЕТ </a:t>
            </a:r>
            <a:br>
              <a:rPr lang="en-US" sz="2400" dirty="0">
                <a:solidFill>
                  <a:prstClr val="white"/>
                </a:solidFill>
                <a:latin typeface="Raleway ExtraBold" pitchFamily="2" charset="0"/>
              </a:rPr>
            </a:br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ПО РАЗВИТИЮ ПОТРЕБИТЕЛЬСКОГО РЫНКА РФ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B098A0-B5BD-44EB-B729-D4DBDF910C8D}"/>
              </a:ext>
            </a:extLst>
          </p:cNvPr>
          <p:cNvGrpSpPr/>
          <p:nvPr/>
        </p:nvGrpSpPr>
        <p:grpSpPr>
          <a:xfrm>
            <a:off x="10991850" y="476250"/>
            <a:ext cx="684213" cy="684213"/>
            <a:chOff x="10911840" y="431648"/>
            <a:chExt cx="764223" cy="76422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82C00F4-0FDD-417A-8065-669658E814F6}"/>
                </a:ext>
              </a:extLst>
            </p:cNvPr>
            <p:cNvSpPr/>
            <p:nvPr/>
          </p:nvSpPr>
          <p:spPr>
            <a:xfrm>
              <a:off x="10911840" y="431648"/>
              <a:ext cx="764223" cy="764223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bg1"/>
              </a:solidFill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316F5450-B090-42E6-A4DD-A43B1F4C4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056936" y="564748"/>
              <a:ext cx="470906" cy="470906"/>
            </a:xfrm>
            <a:prstGeom prst="rect">
              <a:avLst/>
            </a:prstGeom>
          </p:spPr>
        </p:pic>
      </p:grpSp>
      <p:graphicFrame>
        <p:nvGraphicFramePr>
          <p:cNvPr id="30" name="Таблица 4">
            <a:extLst>
              <a:ext uri="{FF2B5EF4-FFF2-40B4-BE49-F238E27FC236}">
                <a16:creationId xmlns:a16="http://schemas.microsoft.com/office/drawing/2014/main" id="{17B4B4D2-0AE1-4096-8C6A-15CF8DAD2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584097"/>
              </p:ext>
            </p:extLst>
          </p:nvPr>
        </p:nvGraphicFramePr>
        <p:xfrm>
          <a:off x="515936" y="1540701"/>
          <a:ext cx="11471472" cy="522949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143456">
                  <a:extLst>
                    <a:ext uri="{9D8B030D-6E8A-4147-A177-3AD203B41FA5}">
                      <a16:colId xmlns:a16="http://schemas.microsoft.com/office/drawing/2014/main" val="1939557911"/>
                    </a:ext>
                  </a:extLst>
                </a:gridCol>
                <a:gridCol w="2901798">
                  <a:extLst>
                    <a:ext uri="{9D8B030D-6E8A-4147-A177-3AD203B41FA5}">
                      <a16:colId xmlns:a16="http://schemas.microsoft.com/office/drawing/2014/main" val="2775919670"/>
                    </a:ext>
                  </a:extLst>
                </a:gridCol>
                <a:gridCol w="1426218">
                  <a:extLst>
                    <a:ext uri="{9D8B030D-6E8A-4147-A177-3AD203B41FA5}">
                      <a16:colId xmlns:a16="http://schemas.microsoft.com/office/drawing/2014/main" val="3839139179"/>
                    </a:ext>
                  </a:extLst>
                </a:gridCol>
              </a:tblGrid>
              <a:tr h="943419">
                <a:tc>
                  <a:txBody>
                    <a:bodyPr/>
                    <a:lstStyle/>
                    <a:p>
                      <a:pPr algn="l" fontAlgn="base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Функции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rgbClr val="F5AC33"/>
                          </a:solidFill>
                          <a:latin typeface="Raleway ExtraBold" pitchFamily="2" charset="0"/>
                          <a:cs typeface="Arial" panose="020B0604020202020204" pitchFamily="34" charset="0"/>
                        </a:rPr>
                        <a:t>Участники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solidFill>
                            <a:srgbClr val="F5AC33"/>
                          </a:solidFill>
                          <a:latin typeface="Raleway ExtraBold" pitchFamily="2" charset="0"/>
                          <a:cs typeface="Arial" panose="020B0604020202020204" pitchFamily="34" charset="0"/>
                        </a:rPr>
                        <a:t>Режим работы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877097"/>
                  </a:ext>
                </a:extLst>
              </a:tr>
              <a:tr h="4145402">
                <a:tc>
                  <a:txBody>
                    <a:bodyPr/>
                    <a:lstStyle/>
                    <a:p>
                      <a:pPr marL="285750" indent="-285750" algn="l" fontAlgn="base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Анализ состояния и общих проблем потребительского рынка</a:t>
                      </a:r>
                    </a:p>
                    <a:p>
                      <a:pPr marL="285750" indent="-285750" algn="l" fontAlgn="base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Поиск путей их эффективного разрешения </a:t>
                      </a:r>
                    </a:p>
                    <a:p>
                      <a:pPr marL="285750" indent="-285750" algn="l" fontAlgn="base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Выработка согласованных предложений </a:t>
                      </a:r>
                      <a:b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по совершенствованию действующего законодательства</a:t>
                      </a:r>
                    </a:p>
                    <a:p>
                      <a:pPr marL="285750" indent="-285750" algn="l" fontAlgn="base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​Выработка и внедрение положений КДП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АКОРТ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СНСР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РУСПРОДСОЮЗ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РЫБНЫЙ СОЮЗ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МЖС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 err="1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Союзмолоко</a:t>
                      </a:r>
                      <a:endParaRPr lang="ru-RU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НМА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 err="1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Русбренд</a:t>
                      </a:r>
                      <a:endParaRPr lang="ru-RU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Союз потребителей 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СПАП</a:t>
                      </a:r>
                    </a:p>
                    <a:p>
                      <a:pPr>
                        <a:lnSpc>
                          <a:spcPct val="80000"/>
                        </a:lnSpc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Евразийский альянс бутилированных вод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АСКОНД</a:t>
                      </a:r>
                      <a:endParaRPr lang="en-US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АМТ</a:t>
                      </a:r>
                      <a:endParaRPr lang="ru-RU" sz="1600" dirty="0">
                        <a:solidFill>
                          <a:schemeClr val="bg1"/>
                        </a:solidFill>
                        <a:latin typeface="Raleway ExtraBold" pitchFamily="2" charset="0"/>
                        <a:cs typeface="Arial" panose="020B0604020202020204" pitchFamily="34" charset="0"/>
                      </a:endParaRP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Raleway ExtraBold" pitchFamily="2" charset="0"/>
                          <a:cs typeface="Arial" panose="020B0604020202020204" pitchFamily="34" charset="0"/>
                        </a:rPr>
                        <a:t>6 раз в год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2882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472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5" y="372421"/>
            <a:ext cx="64170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КОМИССИЯ ПО ПРИМЕНЕНИЮ КОДЕКСА ДОБРОСОВЕСТНЫХ ПРАКТИК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C0DF94-D419-4F57-8C7E-7A5E70499EAE}"/>
              </a:ext>
            </a:extLst>
          </p:cNvPr>
          <p:cNvGrpSpPr/>
          <p:nvPr/>
        </p:nvGrpSpPr>
        <p:grpSpPr>
          <a:xfrm>
            <a:off x="10991850" y="476250"/>
            <a:ext cx="684213" cy="684213"/>
            <a:chOff x="7762240" y="2496150"/>
            <a:chExt cx="830997" cy="83099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1B442B0-815B-4E62-915B-9B329BBFF8E1}"/>
                </a:ext>
              </a:extLst>
            </p:cNvPr>
            <p:cNvSpPr/>
            <p:nvPr/>
          </p:nvSpPr>
          <p:spPr>
            <a:xfrm>
              <a:off x="7762240" y="2496150"/>
              <a:ext cx="830997" cy="830997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A4613670-17EF-414A-862C-01F837E7B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34960" y="2653987"/>
              <a:ext cx="508652" cy="508652"/>
            </a:xfrm>
            <a:prstGeom prst="rect">
              <a:avLst/>
            </a:prstGeom>
          </p:spPr>
        </p:pic>
      </p:grpSp>
      <p:graphicFrame>
        <p:nvGraphicFramePr>
          <p:cNvPr id="10" name="Таблица 4">
            <a:extLst>
              <a:ext uri="{FF2B5EF4-FFF2-40B4-BE49-F238E27FC236}">
                <a16:creationId xmlns:a16="http://schemas.microsoft.com/office/drawing/2014/main" id="{2F2B6C16-A716-4D65-B0E0-2D1DE8EA5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616898"/>
              </p:ext>
            </p:extLst>
          </p:nvPr>
        </p:nvGraphicFramePr>
        <p:xfrm>
          <a:off x="410494" y="1480742"/>
          <a:ext cx="11564388" cy="53683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300946">
                  <a:extLst>
                    <a:ext uri="{9D8B030D-6E8A-4147-A177-3AD203B41FA5}">
                      <a16:colId xmlns:a16="http://schemas.microsoft.com/office/drawing/2014/main" val="1939557911"/>
                    </a:ext>
                  </a:extLst>
                </a:gridCol>
                <a:gridCol w="2825672">
                  <a:extLst>
                    <a:ext uri="{9D8B030D-6E8A-4147-A177-3AD203B41FA5}">
                      <a16:colId xmlns:a16="http://schemas.microsoft.com/office/drawing/2014/main" val="2775919670"/>
                    </a:ext>
                  </a:extLst>
                </a:gridCol>
                <a:gridCol w="1437770">
                  <a:extLst>
                    <a:ext uri="{9D8B030D-6E8A-4147-A177-3AD203B41FA5}">
                      <a16:colId xmlns:a16="http://schemas.microsoft.com/office/drawing/2014/main" val="3839139179"/>
                    </a:ext>
                  </a:extLst>
                </a:gridCol>
              </a:tblGrid>
              <a:tr h="1018618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Функции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Участники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Режим работы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877097"/>
                  </a:ext>
                </a:extLst>
              </a:tr>
              <a:tr h="4349744">
                <a:tc>
                  <a:txBody>
                    <a:bodyPr/>
                    <a:lstStyle/>
                    <a:p>
                      <a:pPr marL="28575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Содействие использованию КДП</a:t>
                      </a:r>
                    </a:p>
                    <a:p>
                      <a:pPr marL="28575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Анализ эффективности применения КДП</a:t>
                      </a:r>
                    </a:p>
                    <a:p>
                      <a:pPr marL="28575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Выработка рекомендаций по изменению КДП</a:t>
                      </a:r>
                    </a:p>
                    <a:p>
                      <a:pPr marL="28575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Разрешение споров</a:t>
                      </a:r>
                    </a:p>
                    <a:p>
                      <a:pPr marL="28575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Разработка рекомендаций </a:t>
                      </a:r>
                      <a:br>
                        <a:rPr lang="en-US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по типовым ситуациям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Члены комиссии: </a:t>
                      </a:r>
                    </a:p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9 представителей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</a:pPr>
                      <a:endParaRPr lang="ru-RU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6 раз в год 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2882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251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372421"/>
            <a:ext cx="8611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КОМИССИЯ АКОРТ ПО РАССМОТРЕНИЮ ОБРАЩЕНИЙ И РАЗРЕШЕНИЮ СПОРОВ ПО ПРИМЕНЕНИЮ КДП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452A88-19C3-4076-BB8D-3064587FC3DD}"/>
              </a:ext>
            </a:extLst>
          </p:cNvPr>
          <p:cNvGrpSpPr/>
          <p:nvPr/>
        </p:nvGrpSpPr>
        <p:grpSpPr>
          <a:xfrm>
            <a:off x="10991850" y="476250"/>
            <a:ext cx="684213" cy="684213"/>
            <a:chOff x="8177738" y="3461556"/>
            <a:chExt cx="830997" cy="83099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CFC699-B695-451E-AB0A-D8699901F6DF}"/>
                </a:ext>
              </a:extLst>
            </p:cNvPr>
            <p:cNvSpPr/>
            <p:nvPr/>
          </p:nvSpPr>
          <p:spPr>
            <a:xfrm>
              <a:off x="8177738" y="3461556"/>
              <a:ext cx="830997" cy="830997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F0C9412-798B-438A-938C-35127921F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62241" y="3632826"/>
              <a:ext cx="485394" cy="485394"/>
            </a:xfrm>
            <a:prstGeom prst="rect">
              <a:avLst/>
            </a:prstGeom>
          </p:spPr>
        </p:pic>
      </p:grpSp>
      <p:graphicFrame>
        <p:nvGraphicFramePr>
          <p:cNvPr id="13" name="Таблица 4">
            <a:extLst>
              <a:ext uri="{FF2B5EF4-FFF2-40B4-BE49-F238E27FC236}">
                <a16:creationId xmlns:a16="http://schemas.microsoft.com/office/drawing/2014/main" id="{F6A204E3-6BEF-4CBE-BBE4-0FF57BCCA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965734"/>
              </p:ext>
            </p:extLst>
          </p:nvPr>
        </p:nvGraphicFramePr>
        <p:xfrm>
          <a:off x="467169" y="1545640"/>
          <a:ext cx="11395647" cy="44220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137591">
                  <a:extLst>
                    <a:ext uri="{9D8B030D-6E8A-4147-A177-3AD203B41FA5}">
                      <a16:colId xmlns:a16="http://schemas.microsoft.com/office/drawing/2014/main" val="1939557911"/>
                    </a:ext>
                  </a:extLst>
                </a:gridCol>
                <a:gridCol w="2841265">
                  <a:extLst>
                    <a:ext uri="{9D8B030D-6E8A-4147-A177-3AD203B41FA5}">
                      <a16:colId xmlns:a16="http://schemas.microsoft.com/office/drawing/2014/main" val="2775919670"/>
                    </a:ext>
                  </a:extLst>
                </a:gridCol>
                <a:gridCol w="1416791">
                  <a:extLst>
                    <a:ext uri="{9D8B030D-6E8A-4147-A177-3AD203B41FA5}">
                      <a16:colId xmlns:a16="http://schemas.microsoft.com/office/drawing/2014/main" val="3839139179"/>
                    </a:ext>
                  </a:extLst>
                </a:gridCol>
              </a:tblGrid>
              <a:tr h="95372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Функции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Участники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Режим работы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877097"/>
                  </a:ext>
                </a:extLst>
              </a:tr>
              <a:tr h="3468368">
                <a:tc>
                  <a:txBody>
                    <a:bodyPr/>
                    <a:lstStyle/>
                    <a:p>
                      <a:pPr marL="285750" lvl="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Рассмотрение обращений, возникающих между участниками продовольственного рынка по вопросам соблюдения норм КДП</a:t>
                      </a:r>
                    </a:p>
                    <a:p>
                      <a:pPr marL="285750" lvl="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Проведение мониторинга</a:t>
                      </a:r>
                    </a:p>
                    <a:p>
                      <a:pPr marL="285750" lvl="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Инициация обращений по типовым </a:t>
                      </a:r>
                      <a:br>
                        <a:rPr lang="en-US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случаям нарушения КДП в Комиссию 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Председатель </a:t>
                      </a:r>
                      <a:b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Президиума АКРОРТ, представители компаний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</a:pPr>
                      <a:endParaRPr lang="en-US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</a:pPr>
                      <a:endParaRPr lang="ru-RU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288231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C6DE275-753C-4FAC-8C05-2EC59038BBB0}"/>
              </a:ext>
            </a:extLst>
          </p:cNvPr>
          <p:cNvSpPr/>
          <p:nvPr/>
        </p:nvSpPr>
        <p:spPr>
          <a:xfrm>
            <a:off x="10512821" y="2985403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ru-RU" sz="1600" dirty="0">
                <a:solidFill>
                  <a:prstClr val="white"/>
                </a:solidFill>
                <a:latin typeface="Raleway ExtraBold" pitchFamily="2" charset="0"/>
                <a:cs typeface="Arial" panose="020B0604020202020204" pitchFamily="34" charset="0"/>
              </a:rPr>
              <a:t>Регулярно</a:t>
            </a:r>
          </a:p>
        </p:txBody>
      </p:sp>
    </p:spTree>
    <p:extLst>
      <p:ext uri="{BB962C8B-B14F-4D97-AF65-F5344CB8AC3E}">
        <p14:creationId xmlns:p14="http://schemas.microsoft.com/office/powerpoint/2010/main" val="2568394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565461"/>
            <a:ext cx="90789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СОГЛАСИТЕЛЬНЫЕ КОМИССИИ В ТОРГОВЫХ СЕТЯХ</a:t>
            </a:r>
            <a:r>
              <a:rPr lang="en-US" sz="2400" dirty="0">
                <a:solidFill>
                  <a:prstClr val="white"/>
                </a:solidFill>
                <a:latin typeface="Raleway ExtraBold" pitchFamily="2" charset="0"/>
              </a:rPr>
              <a:t> *</a:t>
            </a:r>
            <a:endParaRPr lang="ru-RU" sz="2400" dirty="0">
              <a:solidFill>
                <a:prstClr val="white"/>
              </a:solidFill>
              <a:latin typeface="Raleway ExtraBold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EB08124-7D18-4BAA-8047-83F6FFE3BBFA}"/>
              </a:ext>
            </a:extLst>
          </p:cNvPr>
          <p:cNvGrpSpPr/>
          <p:nvPr/>
        </p:nvGrpSpPr>
        <p:grpSpPr>
          <a:xfrm>
            <a:off x="10991850" y="476250"/>
            <a:ext cx="684213" cy="684213"/>
            <a:chOff x="8510701" y="4419620"/>
            <a:chExt cx="830997" cy="83099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8DE29BD-9D0E-4194-B859-9593A8B8605C}"/>
                </a:ext>
              </a:extLst>
            </p:cNvPr>
            <p:cNvSpPr/>
            <p:nvPr/>
          </p:nvSpPr>
          <p:spPr>
            <a:xfrm>
              <a:off x="8510701" y="4419620"/>
              <a:ext cx="830997" cy="830997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6429923-3F7F-4EC2-84B1-53DA86C55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67094" y="4562850"/>
              <a:ext cx="518209" cy="518209"/>
            </a:xfrm>
            <a:prstGeom prst="rect">
              <a:avLst/>
            </a:prstGeom>
          </p:spPr>
        </p:pic>
      </p:grpSp>
      <p:graphicFrame>
        <p:nvGraphicFramePr>
          <p:cNvPr id="15" name="Таблица 4">
            <a:extLst>
              <a:ext uri="{FF2B5EF4-FFF2-40B4-BE49-F238E27FC236}">
                <a16:creationId xmlns:a16="http://schemas.microsoft.com/office/drawing/2014/main" id="{70BA7D66-771E-48D5-84A0-9CACB4B89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152273"/>
              </p:ext>
            </p:extLst>
          </p:nvPr>
        </p:nvGraphicFramePr>
        <p:xfrm>
          <a:off x="467169" y="1545640"/>
          <a:ext cx="11395647" cy="44068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183311">
                  <a:extLst>
                    <a:ext uri="{9D8B030D-6E8A-4147-A177-3AD203B41FA5}">
                      <a16:colId xmlns:a16="http://schemas.microsoft.com/office/drawing/2014/main" val="1939557911"/>
                    </a:ext>
                  </a:extLst>
                </a:gridCol>
                <a:gridCol w="2795545">
                  <a:extLst>
                    <a:ext uri="{9D8B030D-6E8A-4147-A177-3AD203B41FA5}">
                      <a16:colId xmlns:a16="http://schemas.microsoft.com/office/drawing/2014/main" val="2775919670"/>
                    </a:ext>
                  </a:extLst>
                </a:gridCol>
                <a:gridCol w="1416791">
                  <a:extLst>
                    <a:ext uri="{9D8B030D-6E8A-4147-A177-3AD203B41FA5}">
                      <a16:colId xmlns:a16="http://schemas.microsoft.com/office/drawing/2014/main" val="3839139179"/>
                    </a:ext>
                  </a:extLst>
                </a:gridCol>
              </a:tblGrid>
              <a:tr h="93848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Функции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Участники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ru-RU" sz="2400" b="0" i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Режим работы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877097"/>
                  </a:ext>
                </a:extLst>
              </a:tr>
              <a:tr h="3468368">
                <a:tc>
                  <a:txBody>
                    <a:bodyPr/>
                    <a:lstStyle/>
                    <a:p>
                      <a:pPr marL="285750" lvl="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Рассмотрение жалоб по процессу выбора контрагентов </a:t>
                      </a:r>
                      <a:b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или их дисквалификации</a:t>
                      </a:r>
                    </a:p>
                    <a:p>
                      <a:pPr marL="285750" lvl="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Выявление проблем в договорной работе</a:t>
                      </a:r>
                    </a:p>
                    <a:p>
                      <a:pPr marL="285750" lvl="0" indent="-285750" algn="l" defTabSz="914400" rtl="0" eaLnBrk="1" fontAlgn="base" latinLnBrk="0" hangingPunct="1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400" b="0" i="0" kern="1200" dirty="0">
                          <a:solidFill>
                            <a:schemeClr val="bg1"/>
                          </a:solidFill>
                          <a:effectLst/>
                          <a:latin typeface="Raleway SemiBold" pitchFamily="2" charset="0"/>
                          <a:ea typeface="+mn-ea"/>
                          <a:cs typeface="Arial" panose="020B0604020202020204" pitchFamily="34" charset="0"/>
                        </a:rPr>
                        <a:t>Подготовка рекомендаций и предложений по выявленным проблемам для вынесения на рассмотрение руководства компании</a:t>
                      </a: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base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Директор </a:t>
                      </a:r>
                      <a:b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по правовым вопросам</a:t>
                      </a:r>
                    </a:p>
                    <a:p>
                      <a:pPr marL="0" lvl="0" indent="0" algn="l" defTabSz="914400" rtl="0" eaLnBrk="1" fontAlgn="base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Директор </a:t>
                      </a:r>
                      <a:br>
                        <a:rPr lang="en-US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по безопасности</a:t>
                      </a:r>
                    </a:p>
                    <a:p>
                      <a:pPr marL="0" lvl="0" indent="0" algn="l" defTabSz="914400" rtl="0" eaLnBrk="1" fontAlgn="base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Директор </a:t>
                      </a:r>
                      <a:b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по поддержке бизнеса</a:t>
                      </a:r>
                    </a:p>
                    <a:p>
                      <a:pPr marL="0" lvl="0" indent="0" algn="l" defTabSz="914400" rtl="0" eaLnBrk="1" fontAlgn="base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Коммерческие директора ТС</a:t>
                      </a:r>
                    </a:p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</a:pPr>
                      <a:endParaRPr lang="ru-RU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</a:pPr>
                      <a:endParaRPr lang="en-US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</a:pPr>
                      <a:endParaRPr lang="ru-RU" sz="1600" kern="120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5449" marR="55449" marT="27725" marB="277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2882310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9FFE5A18-5C0D-4F17-AFC9-DF76C88EBBD6}"/>
              </a:ext>
            </a:extLst>
          </p:cNvPr>
          <p:cNvSpPr/>
          <p:nvPr/>
        </p:nvSpPr>
        <p:spPr>
          <a:xfrm>
            <a:off x="7582438" y="6403950"/>
            <a:ext cx="4093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Raleway SemiBold" pitchFamily="2" charset="0"/>
              </a:rPr>
              <a:t>* </a:t>
            </a:r>
            <a:r>
              <a:rPr lang="ru-RU" dirty="0">
                <a:solidFill>
                  <a:prstClr val="white"/>
                </a:solidFill>
                <a:latin typeface="Raleway SemiBold" pitchFamily="2" charset="0"/>
              </a:rPr>
              <a:t>На примере </a:t>
            </a:r>
            <a:r>
              <a:rPr lang="en-US" dirty="0">
                <a:solidFill>
                  <a:prstClr val="white"/>
                </a:solidFill>
                <a:latin typeface="Raleway SemiBold" pitchFamily="2" charset="0"/>
              </a:rPr>
              <a:t>X5 Retail Group</a:t>
            </a:r>
            <a:endParaRPr lang="ru-RU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79E0ECB-17DD-421E-BB8A-CE553F2A81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755" y="6437664"/>
            <a:ext cx="277520" cy="27752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1360C8-AB03-49E0-B694-7625E8B04ED5}"/>
              </a:ext>
            </a:extLst>
          </p:cNvPr>
          <p:cNvSpPr/>
          <p:nvPr/>
        </p:nvSpPr>
        <p:spPr>
          <a:xfrm>
            <a:off x="803274" y="6391758"/>
            <a:ext cx="52927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ABD0EF"/>
                </a:solidFill>
                <a:latin typeface="Raleway SemiBold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Согласительная комиссия </a:t>
            </a:r>
            <a:r>
              <a:rPr lang="en-US" dirty="0">
                <a:solidFill>
                  <a:srgbClr val="ABD0EF"/>
                </a:solidFill>
                <a:latin typeface="Raleway SemiBold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X5 Retail Group</a:t>
            </a:r>
            <a:r>
              <a:rPr lang="ru-RU" dirty="0">
                <a:solidFill>
                  <a:srgbClr val="ABD0EF"/>
                </a:solidFill>
                <a:latin typeface="Raleway SemiBold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endParaRPr lang="ru-RU" dirty="0">
              <a:solidFill>
                <a:srgbClr val="ABD0EF"/>
              </a:solidFill>
              <a:latin typeface="Raleway SemiBold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022400-5B5F-4426-8625-C842EE9EAA02}"/>
              </a:ext>
            </a:extLst>
          </p:cNvPr>
          <p:cNvSpPr/>
          <p:nvPr/>
        </p:nvSpPr>
        <p:spPr>
          <a:xfrm>
            <a:off x="10520156" y="2713574"/>
            <a:ext cx="12618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ru-RU" sz="1600" dirty="0">
                <a:solidFill>
                  <a:prstClr val="white"/>
                </a:solidFill>
                <a:latin typeface="Raleway ExtraBold" pitchFamily="2" charset="0"/>
                <a:cs typeface="Arial" panose="020B0604020202020204" pitchFamily="34" charset="0"/>
              </a:rPr>
              <a:t>Регулярно</a:t>
            </a:r>
          </a:p>
        </p:txBody>
      </p:sp>
    </p:spTree>
    <p:extLst>
      <p:ext uri="{BB962C8B-B14F-4D97-AF65-F5344CB8AC3E}">
        <p14:creationId xmlns:p14="http://schemas.microsoft.com/office/powerpoint/2010/main" val="1627148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A3909EF-D505-41C8-8487-1626656509E0}"/>
              </a:ext>
            </a:extLst>
          </p:cNvPr>
          <p:cNvGrpSpPr/>
          <p:nvPr/>
        </p:nvGrpSpPr>
        <p:grpSpPr>
          <a:xfrm>
            <a:off x="10961608" y="293370"/>
            <a:ext cx="684213" cy="684213"/>
            <a:chOff x="8824526" y="5421630"/>
            <a:chExt cx="830997" cy="83099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FB9E3AA-C460-4305-8AE4-15AA30B0CF05}"/>
                </a:ext>
              </a:extLst>
            </p:cNvPr>
            <p:cNvSpPr/>
            <p:nvPr/>
          </p:nvSpPr>
          <p:spPr>
            <a:xfrm>
              <a:off x="8824526" y="5421630"/>
              <a:ext cx="830997" cy="830997"/>
            </a:xfrm>
            <a:prstGeom prst="ellipse">
              <a:avLst/>
            </a:prstGeom>
            <a:gradFill flip="none" rotWithShape="1">
              <a:gsLst>
                <a:gs pos="0">
                  <a:srgbClr val="F8F8FA"/>
                </a:gs>
                <a:gs pos="29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63500" algn="ctr" rotWithShape="0">
                <a:srgbClr val="C4C4D2">
                  <a:alpha val="6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EF6AE61-C7BC-4F8B-8143-18D15B2BE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89503" y="5589656"/>
              <a:ext cx="501041" cy="501041"/>
            </a:xfrm>
            <a:prstGeom prst="rect">
              <a:avLst/>
            </a:prstGeom>
          </p:spPr>
        </p:pic>
      </p:grp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7FDB998-9215-435A-9C02-7AB42A8D3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02335"/>
            <a:ext cx="12192000" cy="5555665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1F86C59C-220D-4CF6-B995-5D7DE437F51C}"/>
              </a:ext>
            </a:extLst>
          </p:cNvPr>
          <p:cNvSpPr/>
          <p:nvPr/>
        </p:nvSpPr>
        <p:spPr>
          <a:xfrm>
            <a:off x="410494" y="565461"/>
            <a:ext cx="90789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КДП-КОНТРОЛЁРЫ В КОМПАНИЯХ</a:t>
            </a:r>
          </a:p>
        </p:txBody>
      </p:sp>
    </p:spTree>
    <p:extLst>
      <p:ext uri="{BB962C8B-B14F-4D97-AF65-F5344CB8AC3E}">
        <p14:creationId xmlns:p14="http://schemas.microsoft.com/office/powerpoint/2010/main" val="3522654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22B5A-1D8F-496E-BD04-6AB9C4AAD0BB}"/>
              </a:ext>
            </a:extLst>
          </p:cNvPr>
          <p:cNvSpPr/>
          <p:nvPr/>
        </p:nvSpPr>
        <p:spPr>
          <a:xfrm>
            <a:off x="410494" y="616261"/>
            <a:ext cx="10120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ИНСТРУМЕНТЫ СО-РЕГУЛИРОВАНИЯ И САМОРЕГУЛИРОВАНИЯ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25D88C-BD0F-48FE-84AE-1A9C9548B5E8}"/>
              </a:ext>
            </a:extLst>
          </p:cNvPr>
          <p:cNvSpPr/>
          <p:nvPr/>
        </p:nvSpPr>
        <p:spPr>
          <a:xfrm>
            <a:off x="925519" y="2115249"/>
            <a:ext cx="4528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КДП – кодекс добросовестных практик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574CE-C56E-4A1E-AACF-F65AEC282BA9}"/>
              </a:ext>
            </a:extLst>
          </p:cNvPr>
          <p:cNvSpPr/>
          <p:nvPr/>
        </p:nvSpPr>
        <p:spPr>
          <a:xfrm>
            <a:off x="925519" y="3097420"/>
            <a:ext cx="4528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Реестр компаний, присоединившихся </a:t>
            </a:r>
            <a:r>
              <a:rPr lang="ru-RU" sz="2400">
                <a:solidFill>
                  <a:prstClr val="white"/>
                </a:solidFill>
                <a:latin typeface="Raleway SemiBold" pitchFamily="2" charset="0"/>
              </a:rPr>
              <a:t>к КДП</a:t>
            </a:r>
            <a:endParaRPr lang="ru-RU" sz="2400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6A4B06-99D5-4411-871A-2247B1DDA78A}"/>
              </a:ext>
            </a:extLst>
          </p:cNvPr>
          <p:cNvSpPr/>
          <p:nvPr/>
        </p:nvSpPr>
        <p:spPr>
          <a:xfrm>
            <a:off x="6327647" y="4070124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Обращение в рабочую группу по развитию торговли при МПТ и МСХ</a:t>
            </a:r>
            <a:endParaRPr lang="en-US" sz="2400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5CCB1B-1B86-4CBB-B90F-C493507429AD}"/>
              </a:ext>
            </a:extLst>
          </p:cNvPr>
          <p:cNvSpPr/>
          <p:nvPr/>
        </p:nvSpPr>
        <p:spPr>
          <a:xfrm>
            <a:off x="6327647" y="3078597"/>
            <a:ext cx="4528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Обращение к медиатору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A50807-F276-4FE8-939B-B965DD0EF6A1}"/>
              </a:ext>
            </a:extLst>
          </p:cNvPr>
          <p:cNvSpPr/>
          <p:nvPr/>
        </p:nvSpPr>
        <p:spPr>
          <a:xfrm>
            <a:off x="6327647" y="2067415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Обращение в согласительную комиссию внутри </a:t>
            </a:r>
            <a:r>
              <a:rPr lang="ru-RU" sz="2400">
                <a:solidFill>
                  <a:prstClr val="white"/>
                </a:solidFill>
                <a:latin typeface="Raleway SemiBold" pitchFamily="2" charset="0"/>
              </a:rPr>
              <a:t>торговых сетей</a:t>
            </a:r>
            <a:endParaRPr lang="ru-RU" sz="2400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261ED6-A577-42F8-B22E-FDBE7440515A}"/>
              </a:ext>
            </a:extLst>
          </p:cNvPr>
          <p:cNvSpPr/>
          <p:nvPr/>
        </p:nvSpPr>
        <p:spPr>
          <a:xfrm>
            <a:off x="925519" y="5061763"/>
            <a:ext cx="49464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Обращение в согласительную комиссию АКОРТа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368330-DCEB-4FBA-9147-184134CDFC4F}"/>
              </a:ext>
            </a:extLst>
          </p:cNvPr>
          <p:cNvSpPr/>
          <p:nvPr/>
        </p:nvSpPr>
        <p:spPr>
          <a:xfrm>
            <a:off x="925519" y="4079591"/>
            <a:ext cx="40438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Обращение в комиссию по применению КДП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B864B94-B2B9-4BA7-848F-F0572213E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938" y="2156207"/>
            <a:ext cx="393382" cy="39338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57129B84-5AC0-4EC7-9337-0EF83E9B0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938" y="3143493"/>
            <a:ext cx="393382" cy="39338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6F75179-923C-444E-8556-C63F3E48D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938" y="4130779"/>
            <a:ext cx="393382" cy="393382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24AE8A1-7753-4E77-AE0D-05CACA704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938" y="5118066"/>
            <a:ext cx="393382" cy="39338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89F027D-5BAD-4EC2-8CBC-71D710952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184" y="2111916"/>
            <a:ext cx="393382" cy="39338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EF05ADD4-5117-42A5-AB96-17F2F890C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184" y="3099202"/>
            <a:ext cx="393382" cy="393382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A9D50A54-99BA-4454-9890-C32A4ADF7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184" y="4086488"/>
            <a:ext cx="393382" cy="39338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E820DA0-2601-46EB-AB83-EC059041C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2800" y="476250"/>
            <a:ext cx="699938" cy="69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2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1AD871-A2FA-449C-BA38-63C5B4C16F8B}"/>
              </a:ext>
            </a:extLst>
          </p:cNvPr>
          <p:cNvSpPr/>
          <p:nvPr/>
        </p:nvSpPr>
        <p:spPr>
          <a:xfrm>
            <a:off x="410494" y="1026563"/>
            <a:ext cx="9102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ABD0EF"/>
                </a:solidFill>
                <a:latin typeface="Raleway ExtraBold" pitchFamily="2" charset="0"/>
              </a:rPr>
              <a:t>Задачи категорийного менеджмента</a:t>
            </a:r>
          </a:p>
        </p:txBody>
      </p:sp>
      <p:graphicFrame>
        <p:nvGraphicFramePr>
          <p:cNvPr id="8" name="Таблица 1">
            <a:extLst>
              <a:ext uri="{FF2B5EF4-FFF2-40B4-BE49-F238E27FC236}">
                <a16:creationId xmlns:a16="http://schemas.microsoft.com/office/drawing/2014/main" id="{14D96A3F-4752-4273-809B-9EEB070224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773496"/>
              </p:ext>
            </p:extLst>
          </p:nvPr>
        </p:nvGraphicFramePr>
        <p:xfrm>
          <a:off x="515938" y="1730995"/>
          <a:ext cx="11160126" cy="4754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46206">
                  <a:extLst>
                    <a:ext uri="{9D8B030D-6E8A-4147-A177-3AD203B41FA5}">
                      <a16:colId xmlns:a16="http://schemas.microsoft.com/office/drawing/2014/main" val="2564990267"/>
                    </a:ext>
                  </a:extLst>
                </a:gridCol>
                <a:gridCol w="6713920">
                  <a:extLst>
                    <a:ext uri="{9D8B030D-6E8A-4147-A177-3AD203B41FA5}">
                      <a16:colId xmlns:a16="http://schemas.microsoft.com/office/drawing/2014/main" val="4109356982"/>
                    </a:ext>
                  </a:extLst>
                </a:gridCol>
              </a:tblGrid>
              <a:tr h="10691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  <a:t>Поиск партнёров</a:t>
                      </a:r>
                      <a:endParaRPr lang="ru-RU" sz="2000" b="0" dirty="0">
                        <a:solidFill>
                          <a:srgbClr val="ABD0EF"/>
                        </a:solidFill>
                        <a:effectLst/>
                        <a:latin typeface="Raleway ExtraBold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  <a:t>Реестр компаний, присоединившихся к КДП с контактами </a:t>
                      </a:r>
                    </a:p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  <a:t>КДП  Статья 5. </a:t>
                      </a:r>
                      <a:r>
                        <a:rPr lang="ru-RU" sz="1700" b="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  <a:t>Выбор контрагента</a:t>
                      </a:r>
                      <a:endParaRPr lang="ru-RU" sz="1700" b="0" dirty="0">
                        <a:solidFill>
                          <a:schemeClr val="bg1"/>
                        </a:solidFill>
                        <a:effectLst/>
                        <a:latin typeface="Raleway ExtraBold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6519" marR="2651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345482"/>
                  </a:ext>
                </a:extLst>
              </a:tr>
              <a:tr h="233202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  <a:t>Проведение переговоров </a:t>
                      </a:r>
                      <a:br>
                        <a:rPr lang="ru-RU" sz="2000" b="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</a:br>
                      <a:r>
                        <a:rPr lang="ru-RU" sz="2000" b="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  <a:t>о ценах, скидках </a:t>
                      </a:r>
                      <a:br>
                        <a:rPr lang="ru-RU" sz="2000" b="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</a:br>
                      <a:r>
                        <a:rPr lang="ru-RU" sz="2000" b="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cs typeface="Arial" panose="020B0604020202020204" pitchFamily="34" charset="0"/>
                        </a:rPr>
                        <a:t>и условиях оплаты</a:t>
                      </a:r>
                      <a:endParaRPr lang="ru-RU" sz="2000" b="0" dirty="0">
                        <a:solidFill>
                          <a:srgbClr val="ABD0EF"/>
                        </a:solidFill>
                        <a:effectLst/>
                        <a:latin typeface="Raleway ExtraBold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700" b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6. </a:t>
                      </a:r>
                      <a: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Документальное сопровождение переговоров </a:t>
                      </a:r>
                      <a:b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между сторонами по согласованию, изменению условий </a:t>
                      </a:r>
                      <a:b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и расторжению договора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700" b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7. </a:t>
                      </a:r>
                      <a: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Согласование условий договора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700" b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8. </a:t>
                      </a:r>
                      <a: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Согласование изменения цены потребительских товаров/услуг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833992"/>
                  </a:ext>
                </a:extLst>
              </a:tr>
              <a:tr h="1353408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Оптимизация ассортимента </a:t>
                      </a:r>
                      <a:b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и ведение номенклатуры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700" b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9. </a:t>
                      </a:r>
                      <a: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Ввод потребительского товара в ассортиментную матрицу торговой сети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700" b="0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10. </a:t>
                      </a:r>
                      <a:r>
                        <a:rPr lang="ru-RU" sz="1700" b="0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Вывод потребительского товара из ассортиментной матрицы торговой сети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595945"/>
                  </a:ext>
                </a:extLst>
              </a:tr>
            </a:tbl>
          </a:graphicData>
        </a:graphic>
      </p:graphicFrame>
      <p:pic>
        <p:nvPicPr>
          <p:cNvPr id="9" name="Graphic 8">
            <a:extLst>
              <a:ext uri="{FF2B5EF4-FFF2-40B4-BE49-F238E27FC236}">
                <a16:creationId xmlns:a16="http://schemas.microsoft.com/office/drawing/2014/main" id="{74F421D2-436A-4763-BE71-FDE1039B6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2800" y="476250"/>
            <a:ext cx="699938" cy="699938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EBE09541-D43E-43BC-8967-18BF25B9478C}"/>
              </a:ext>
            </a:extLst>
          </p:cNvPr>
          <p:cNvSpPr/>
          <p:nvPr/>
        </p:nvSpPr>
        <p:spPr>
          <a:xfrm>
            <a:off x="410494" y="616261"/>
            <a:ext cx="10120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ИНСТРУМЕНТЫ САМОРЕГУЛИРОВАНИЯ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309644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1">
            <a:extLst>
              <a:ext uri="{FF2B5EF4-FFF2-40B4-BE49-F238E27FC236}">
                <a16:creationId xmlns:a16="http://schemas.microsoft.com/office/drawing/2014/main" id="{0F94AD56-943B-4829-908A-61F4B5A9D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63064"/>
              </p:ext>
            </p:extLst>
          </p:nvPr>
        </p:nvGraphicFramePr>
        <p:xfrm>
          <a:off x="515938" y="1723212"/>
          <a:ext cx="11160126" cy="4762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9646">
                  <a:extLst>
                    <a:ext uri="{9D8B030D-6E8A-4147-A177-3AD203B41FA5}">
                      <a16:colId xmlns:a16="http://schemas.microsoft.com/office/drawing/2014/main" val="2564990267"/>
                    </a:ext>
                  </a:extLst>
                </a:gridCol>
                <a:gridCol w="5860480">
                  <a:extLst>
                    <a:ext uri="{9D8B030D-6E8A-4147-A177-3AD203B41FA5}">
                      <a16:colId xmlns:a16="http://schemas.microsoft.com/office/drawing/2014/main" val="4109356982"/>
                    </a:ext>
                  </a:extLst>
                </a:gridCol>
              </a:tblGrid>
              <a:tr h="92281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Оформление заказов на закупку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13. </a:t>
                      </a: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Размещение заказа на поставку потребительских товаров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14. </a:t>
                      </a: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Размещение заказа на поставку СТМ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485561"/>
                  </a:ext>
                </a:extLst>
              </a:tr>
              <a:tr h="659152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Анализ статистики </a:t>
                      </a:r>
                      <a:b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продаж товаров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Возможность для расширения КДП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519510"/>
                  </a:ext>
                </a:extLst>
              </a:tr>
              <a:tr h="120295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Контроль за качеством </a:t>
                      </a:r>
                      <a:b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закупаемых товаров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Возможность для расширения КДП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4. </a:t>
                      </a: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Принципы взаимоотношений торговых </a:t>
                      </a:r>
                      <a:b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сетей и поставщиков в части обеспечения качества потребительских товаров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5088193"/>
                  </a:ext>
                </a:extLst>
              </a:tr>
              <a:tr h="98872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Бесперебойное снабжение закупаемыми товарами </a:t>
                      </a:r>
                      <a:b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розничных подразделений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rgbClr val="F5AC33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Статья 9. </a:t>
                      </a: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Ввод потребительского товара </a:t>
                      </a:r>
                      <a:b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в ассортиментную матрицу торговой сети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835850"/>
                  </a:ext>
                </a:extLst>
              </a:tr>
              <a:tr h="98872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Стремление к обеспечению минимальной цены на товары </a:t>
                      </a:r>
                      <a:b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2000" b="0" kern="1200" dirty="0">
                          <a:solidFill>
                            <a:srgbClr val="ABD0EF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с заданным качеством и т.д.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solidFill>
                            <a:schemeClr val="bg1"/>
                          </a:solidFill>
                          <a:effectLst/>
                          <a:latin typeface="Raleway ExtraBold" pitchFamily="2" charset="0"/>
                          <a:ea typeface="+mn-ea"/>
                          <a:cs typeface="Arial" panose="020B0604020202020204" pitchFamily="34" charset="0"/>
                        </a:rPr>
                        <a:t>Возможность для расширения КДП</a:t>
                      </a:r>
                    </a:p>
                  </a:txBody>
                  <a:tcPr marL="26519" marR="2651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073696"/>
                  </a:ext>
                </a:extLst>
              </a:tr>
            </a:tbl>
          </a:graphicData>
        </a:graphic>
      </p:graphicFrame>
      <p:pic>
        <p:nvPicPr>
          <p:cNvPr id="9" name="Graphic 8">
            <a:extLst>
              <a:ext uri="{FF2B5EF4-FFF2-40B4-BE49-F238E27FC236}">
                <a16:creationId xmlns:a16="http://schemas.microsoft.com/office/drawing/2014/main" id="{1FFEF7E3-2BB0-4E96-AC5C-1995247FA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2800" y="476250"/>
            <a:ext cx="699938" cy="699938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9E3F0E32-94DB-43A9-AF35-76F20442EC51}"/>
              </a:ext>
            </a:extLst>
          </p:cNvPr>
          <p:cNvSpPr/>
          <p:nvPr/>
        </p:nvSpPr>
        <p:spPr>
          <a:xfrm>
            <a:off x="410494" y="1026563"/>
            <a:ext cx="9102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ABD0EF"/>
                </a:solidFill>
                <a:latin typeface="Raleway ExtraBold" pitchFamily="2" charset="0"/>
              </a:rPr>
              <a:t>Задачи категорийного менеджмента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841A8E23-F620-429B-A0D9-6581B01D23F9}"/>
              </a:ext>
            </a:extLst>
          </p:cNvPr>
          <p:cNvSpPr/>
          <p:nvPr/>
        </p:nvSpPr>
        <p:spPr>
          <a:xfrm>
            <a:off x="410494" y="616261"/>
            <a:ext cx="10120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ИНСТРУМЕНТЫ САМОРЕГУЛИРОВАНИЯ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447529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48EC175-B9EE-4196-96D2-D4720172F154}"/>
              </a:ext>
            </a:extLst>
          </p:cNvPr>
          <p:cNvSpPr/>
          <p:nvPr/>
        </p:nvSpPr>
        <p:spPr>
          <a:xfrm>
            <a:off x="7061825" y="1833404"/>
            <a:ext cx="48387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Отраслевая специфика – </a:t>
            </a:r>
            <a:b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</a:br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смешение нон-фуда и </a:t>
            </a:r>
            <a:r>
              <a:rPr lang="ru-RU" sz="2400" dirty="0" err="1">
                <a:solidFill>
                  <a:prstClr val="white"/>
                </a:solidFill>
                <a:latin typeface="Raleway SemiBold" pitchFamily="2" charset="0"/>
              </a:rPr>
              <a:t>фуд</a:t>
            </a:r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-ретейла</a:t>
            </a:r>
            <a:endParaRPr lang="en-US" sz="2400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A0B414-2949-4DED-B608-A05A3E4923D5}"/>
              </a:ext>
            </a:extLst>
          </p:cNvPr>
          <p:cNvSpPr/>
          <p:nvPr/>
        </p:nvSpPr>
        <p:spPr>
          <a:xfrm>
            <a:off x="1176178" y="5250484"/>
            <a:ext cx="491982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Несоразмерность активных представителей торговых сетей и поставщиков в развитии саморегулирования</a:t>
            </a:r>
            <a:endParaRPr lang="en-US" sz="2400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C36051-B061-4C7A-A45A-9583DD981800}"/>
              </a:ext>
            </a:extLst>
          </p:cNvPr>
          <p:cNvSpPr/>
          <p:nvPr/>
        </p:nvSpPr>
        <p:spPr>
          <a:xfrm>
            <a:off x="1176178" y="1988857"/>
            <a:ext cx="4368093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Ментальность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D0E518-00E2-4042-BF55-E06911C93571}"/>
              </a:ext>
            </a:extLst>
          </p:cNvPr>
          <p:cNvSpPr/>
          <p:nvPr/>
        </p:nvSpPr>
        <p:spPr>
          <a:xfrm>
            <a:off x="1176178" y="3537508"/>
            <a:ext cx="304765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Асимметрия участников рынка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B2886E-3582-46FD-B2A1-8824C0EFE4FC}"/>
              </a:ext>
            </a:extLst>
          </p:cNvPr>
          <p:cNvSpPr/>
          <p:nvPr/>
        </p:nvSpPr>
        <p:spPr>
          <a:xfrm>
            <a:off x="7038527" y="3537508"/>
            <a:ext cx="349231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Позиция союзов и ассоциаций</a:t>
            </a:r>
            <a:endParaRPr lang="en-US" sz="2400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305EA2-F7FB-4A44-A425-9793776B2EC5}"/>
              </a:ext>
            </a:extLst>
          </p:cNvPr>
          <p:cNvSpPr/>
          <p:nvPr/>
        </p:nvSpPr>
        <p:spPr>
          <a:xfrm>
            <a:off x="7038528" y="5245637"/>
            <a:ext cx="436809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prstClr val="white"/>
                </a:solidFill>
                <a:latin typeface="Raleway SemiBold" pitchFamily="2" charset="0"/>
              </a:rPr>
              <a:t>Неэффективность существующих институтов саморегулирования</a:t>
            </a:r>
            <a:endParaRPr lang="en-US" sz="2400" dirty="0">
              <a:solidFill>
                <a:prstClr val="white"/>
              </a:solidFill>
              <a:latin typeface="Raleway SemiBold" pitchFamily="2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A7DC26AF-F53F-434D-8C88-C93D7524A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528" y="3558732"/>
            <a:ext cx="563243" cy="563243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4267EE1-67B1-4F88-B5AB-B3678A68B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644" y="1848561"/>
            <a:ext cx="550071" cy="55007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142A757-B21F-4230-A7E0-AFBC727DDD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5938" y="5323614"/>
            <a:ext cx="548335" cy="54833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22A9006D-E1BF-4DEB-B1FC-1AA2819919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3878" y="3577787"/>
            <a:ext cx="563244" cy="56324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9764AD2F-13F4-43EB-89E6-8596DA09E1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78448" y="5320186"/>
            <a:ext cx="588673" cy="588673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9A2619E5-57DD-4B86-83DB-493C1E4459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60608" y="453114"/>
            <a:ext cx="715455" cy="71545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4BEC268-3EA3-40EA-9190-F6042BD4FF0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1528" y="1873194"/>
            <a:ext cx="590662" cy="590662"/>
          </a:xfrm>
          <a:prstGeom prst="rect">
            <a:avLst/>
          </a:prstGeom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00FF8173-8DCD-4B56-88F6-C2C01614BFE7}"/>
              </a:ext>
            </a:extLst>
          </p:cNvPr>
          <p:cNvSpPr/>
          <p:nvPr/>
        </p:nvSpPr>
        <p:spPr>
          <a:xfrm>
            <a:off x="410494" y="616261"/>
            <a:ext cx="101203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prstClr val="white"/>
                </a:solidFill>
                <a:latin typeface="Raleway ExtraBold" pitchFamily="2" charset="0"/>
              </a:rPr>
              <a:t>ОСНОВНЫЕ БАРЬЕРЫ РАЗВИТИЯ САМОРЕГУЛИРОВАНИЯ ОТНОШЕНИЙ ТОРГОВЫХ СЕТЕЙ И ПРОИЗВОДИТЕЛЕЙ </a:t>
            </a:r>
            <a:r>
              <a:rPr lang="en-US" sz="2400" dirty="0">
                <a:solidFill>
                  <a:prstClr val="white"/>
                </a:solidFill>
                <a:latin typeface="Raleway ExtraBold" pitchFamily="2" charset="0"/>
              </a:rPr>
              <a:t>FMCG</a:t>
            </a:r>
            <a:endParaRPr lang="ru-RU" sz="2400" dirty="0">
              <a:solidFill>
                <a:prstClr val="white"/>
              </a:solidFill>
              <a:latin typeface="Raleway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81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8F8B7-6AE9-448C-95D1-264F6B5D16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B9C5C9-860D-A248-8A59-A976BD8EEA31}" type="slidenum">
              <a:rPr lang="en-RU" smtClean="0"/>
              <a:pPr/>
              <a:t>18</a:t>
            </a:fld>
            <a:endParaRPr lang="en-RU" sz="1200" b="1" i="0" kern="1200" dirty="0">
              <a:solidFill>
                <a:schemeClr val="tx1"/>
              </a:solidFill>
              <a:latin typeface="Raleway" pitchFamily="2" charset="77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C9B621-BC46-4B83-B1E0-DF904A1AB3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73" b="25140"/>
          <a:stretch/>
        </p:blipFill>
        <p:spPr>
          <a:xfrm>
            <a:off x="0" y="0"/>
            <a:ext cx="12192000" cy="58521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2FBB8B-DECA-49E1-A529-2D35EB0EEC80}"/>
              </a:ext>
            </a:extLst>
          </p:cNvPr>
          <p:cNvSpPr/>
          <p:nvPr/>
        </p:nvSpPr>
        <p:spPr>
          <a:xfrm>
            <a:off x="-2" y="1"/>
            <a:ext cx="12192002" cy="4905374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E2A950-73C9-4562-9741-58B7C94861F6}"/>
              </a:ext>
            </a:extLst>
          </p:cNvPr>
          <p:cNvSpPr/>
          <p:nvPr/>
        </p:nvSpPr>
        <p:spPr>
          <a:xfrm>
            <a:off x="-1" y="4734560"/>
            <a:ext cx="12192001" cy="21234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B8A57-E1C9-4777-8A06-783E67AC6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594" y="4832733"/>
            <a:ext cx="5038661" cy="104171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0" dirty="0">
                <a:solidFill>
                  <a:schemeClr val="bg1"/>
                </a:solidFill>
                <a:latin typeface="Raleway ExtraBold" pitchFamily="2" charset="0"/>
              </a:rPr>
              <a:t>Центр развития потребительского рынка Сколково</a:t>
            </a:r>
            <a:endParaRPr lang="en-GB" sz="2000" b="0" dirty="0">
              <a:solidFill>
                <a:schemeClr val="bg1"/>
              </a:solidFill>
              <a:latin typeface="Raleway ExtraBold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456D6-82F2-40C8-9995-83439F6079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45594" y="5648617"/>
            <a:ext cx="3301936" cy="443233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  <a:latin typeface="Raleway SemiBold" pitchFamily="2" charset="0"/>
              </a:rPr>
              <a:t>Оксана Трифонова</a:t>
            </a:r>
            <a:endParaRPr lang="en-GB" sz="1600" dirty="0">
              <a:solidFill>
                <a:schemeClr val="bg1"/>
              </a:solidFill>
              <a:latin typeface="Raleway SemiBold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7B3EC8-91CE-4A84-849A-5ED2351557A1}"/>
              </a:ext>
            </a:extLst>
          </p:cNvPr>
          <p:cNvSpPr/>
          <p:nvPr/>
        </p:nvSpPr>
        <p:spPr>
          <a:xfrm>
            <a:off x="7145594" y="5898177"/>
            <a:ext cx="50386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 lvl="0" indent="-15875"/>
            <a:r>
              <a:rPr lang="ru-RU" sz="2000" dirty="0">
                <a:solidFill>
                  <a:schemeClr val="bg1"/>
                </a:solidFill>
                <a:latin typeface="Raleway SemiBold" pitchFamily="2" charset="0"/>
              </a:rPr>
              <a:t>+7 903 615 03 42</a:t>
            </a:r>
          </a:p>
          <a:p>
            <a:pPr marL="15875" lvl="0" indent="-15875"/>
            <a:r>
              <a:rPr lang="en-US" sz="2000" dirty="0" err="1">
                <a:solidFill>
                  <a:schemeClr val="bg1"/>
                </a:solidFill>
                <a:latin typeface="Raleway SemiBold" pitchFamily="2" charset="0"/>
              </a:rPr>
              <a:t>Oxana_Trifonova</a:t>
            </a:r>
            <a:r>
              <a:rPr lang="ru-RU" sz="2000" dirty="0">
                <a:solidFill>
                  <a:schemeClr val="bg1"/>
                </a:solidFill>
                <a:latin typeface="Raleway SemiBold" pitchFamily="2" charset="0"/>
              </a:rPr>
              <a:t>@skolkovo.ru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DFE283-ABD5-4CC8-BFDC-2B14448638EE}"/>
              </a:ext>
            </a:extLst>
          </p:cNvPr>
          <p:cNvSpPr/>
          <p:nvPr/>
        </p:nvSpPr>
        <p:spPr>
          <a:xfrm>
            <a:off x="428816" y="1082771"/>
            <a:ext cx="10513504" cy="2295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prstClr val="white"/>
                </a:solidFill>
                <a:latin typeface="Raleway ExtraBold" pitchFamily="2" charset="0"/>
              </a:rPr>
              <a:t>Существует огромное поле для взаимодействия торговых сетей и поставщиков FMCG, которое требует обобщения лучших практик </a:t>
            </a:r>
            <a:br>
              <a:rPr lang="en-US" sz="3200" dirty="0">
                <a:solidFill>
                  <a:prstClr val="white"/>
                </a:solidFill>
                <a:latin typeface="Raleway ExtraBold" pitchFamily="2" charset="0"/>
              </a:rPr>
            </a:br>
            <a:r>
              <a:rPr lang="ru-RU" sz="3200" dirty="0">
                <a:solidFill>
                  <a:prstClr val="white"/>
                </a:solidFill>
                <a:latin typeface="Raleway ExtraBold" pitchFamily="2" charset="0"/>
              </a:rPr>
              <a:t>и закрепления в рекомендательном поле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7EFE95-7D8C-40AB-8BA3-5600E54928FE}"/>
              </a:ext>
            </a:extLst>
          </p:cNvPr>
          <p:cNvSpPr/>
          <p:nvPr/>
        </p:nvSpPr>
        <p:spPr>
          <a:xfrm>
            <a:off x="408496" y="4934879"/>
            <a:ext cx="6136610" cy="1734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dirty="0">
                <a:solidFill>
                  <a:schemeClr val="bg1"/>
                </a:solidFill>
                <a:latin typeface="Raleway SemiBold" pitchFamily="2" charset="0"/>
              </a:rPr>
              <a:t>Мы приглашаем вас </a:t>
            </a:r>
            <a:br>
              <a:rPr lang="en-US" sz="3200" dirty="0">
                <a:solidFill>
                  <a:schemeClr val="bg1"/>
                </a:solidFill>
                <a:latin typeface="Raleway SemiBold" pitchFamily="2" charset="0"/>
              </a:rPr>
            </a:br>
            <a:r>
              <a:rPr lang="ru-RU" sz="3200" dirty="0">
                <a:solidFill>
                  <a:schemeClr val="bg1"/>
                </a:solidFill>
                <a:latin typeface="Raleway SemiBold" pitchFamily="2" charset="0"/>
              </a:rPr>
              <a:t>к сотрудничеству </a:t>
            </a:r>
            <a:br>
              <a:rPr lang="en-US" sz="3200" dirty="0">
                <a:solidFill>
                  <a:schemeClr val="bg1"/>
                </a:solidFill>
                <a:latin typeface="Raleway SemiBold" pitchFamily="2" charset="0"/>
              </a:rPr>
            </a:br>
            <a:r>
              <a:rPr lang="ru-RU" sz="3200" dirty="0">
                <a:solidFill>
                  <a:schemeClr val="bg1"/>
                </a:solidFill>
                <a:latin typeface="Raleway SemiBold" pitchFamily="2" charset="0"/>
              </a:rPr>
              <a:t>в данном направлении</a:t>
            </a:r>
            <a:r>
              <a:rPr lang="en-US" sz="3200" dirty="0">
                <a:solidFill>
                  <a:schemeClr val="bg1"/>
                </a:solidFill>
                <a:latin typeface="Raleway SemiBold" pitchFamily="2" charset="0"/>
              </a:rPr>
              <a:t>!</a:t>
            </a:r>
            <a:endParaRPr lang="ru-RU" sz="3200" dirty="0">
              <a:solidFill>
                <a:schemeClr val="bg1"/>
              </a:solidFill>
              <a:latin typeface="Raleway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540510"/>
      </p:ext>
    </p:extLst>
  </p:cSld>
  <p:clrMapOvr>
    <a:masterClrMapping/>
  </p:clrMapOvr>
</p:sld>
</file>

<file path=ppt/theme/theme1.xml><?xml version="1.0" encoding="utf-8"?>
<a:theme xmlns:a="http://schemas.openxmlformats.org/drawingml/2006/main" name="blue2">
  <a:themeElements>
    <a:clrScheme name="blue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5BC"/>
      </a:accent1>
      <a:accent2>
        <a:srgbClr val="050340"/>
      </a:accent2>
      <a:accent3>
        <a:srgbClr val="00368B"/>
      </a:accent3>
      <a:accent4>
        <a:srgbClr val="3391CA"/>
      </a:accent4>
      <a:accent5>
        <a:srgbClr val="D5D5D5"/>
      </a:accent5>
      <a:accent6>
        <a:srgbClr val="C0C0C0"/>
      </a:accent6>
      <a:hlink>
        <a:srgbClr val="0563C1"/>
      </a:hlink>
      <a:folHlink>
        <a:srgbClr val="954F72"/>
      </a:folHlink>
    </a:clrScheme>
    <a:fontScheme name="Custom 4">
      <a:majorFont>
        <a:latin typeface="Raleway Semi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ue2" id="{4479B09E-0B5F-4845-9E4A-73C48EF710DE}" vid="{FD9C9F06-BAA6-4A77-9F27-4AD4A65E59EE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blue2</Template>
  <TotalTime>4781</TotalTime>
  <Words>796</Words>
  <Application>Microsoft Office PowerPoint</Application>
  <PresentationFormat>Широкоэкранный</PresentationFormat>
  <Paragraphs>201</Paragraphs>
  <Slides>18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Arial</vt:lpstr>
      <vt:lpstr>Calibri</vt:lpstr>
      <vt:lpstr>Calibri Light</vt:lpstr>
      <vt:lpstr>Monaco</vt:lpstr>
      <vt:lpstr>Raleway</vt:lpstr>
      <vt:lpstr>Raleway ExtraBold</vt:lpstr>
      <vt:lpstr>Raleway Light</vt:lpstr>
      <vt:lpstr>Raleway Medium</vt:lpstr>
      <vt:lpstr>Raleway SemiBold</vt:lpstr>
      <vt:lpstr>STIXGeneral-Regular</vt:lpstr>
      <vt:lpstr>blue2</vt:lpstr>
      <vt:lpstr>Custom Design</vt:lpstr>
      <vt:lpstr>Центр развития потребительского рынка бизнес-школы СКОЛКОВО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Центр развития потребительского рынка Сколково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 Matevosyan</dc:creator>
  <cp:lastModifiedBy>Oxana Trifonova</cp:lastModifiedBy>
  <cp:revision>262</cp:revision>
  <dcterms:created xsi:type="dcterms:W3CDTF">2020-10-05T15:46:33Z</dcterms:created>
  <dcterms:modified xsi:type="dcterms:W3CDTF">2021-03-30T07:15:29Z</dcterms:modified>
</cp:coreProperties>
</file>