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0" r:id="rId2"/>
    <p:sldId id="316" r:id="rId3"/>
    <p:sldId id="315" r:id="rId4"/>
    <p:sldId id="281" r:id="rId5"/>
    <p:sldId id="327" r:id="rId6"/>
    <p:sldId id="279" r:id="rId7"/>
    <p:sldId id="324" r:id="rId8"/>
    <p:sldId id="284" r:id="rId9"/>
    <p:sldId id="290" r:id="rId10"/>
    <p:sldId id="275" r:id="rId11"/>
    <p:sldId id="325" r:id="rId12"/>
    <p:sldId id="292" r:id="rId13"/>
    <p:sldId id="274" r:id="rId14"/>
    <p:sldId id="301" r:id="rId15"/>
    <p:sldId id="328" r:id="rId16"/>
    <p:sldId id="329" r:id="rId17"/>
    <p:sldId id="299" r:id="rId18"/>
    <p:sldId id="298" r:id="rId19"/>
    <p:sldId id="318" r:id="rId20"/>
    <p:sldId id="273" r:id="rId21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4A1EDE8-5AEE-45A0-A1C2-488282FA6E22}">
          <p14:sldIdLst>
            <p14:sldId id="260"/>
            <p14:sldId id="316"/>
            <p14:sldId id="315"/>
            <p14:sldId id="281"/>
            <p14:sldId id="327"/>
            <p14:sldId id="279"/>
            <p14:sldId id="324"/>
            <p14:sldId id="284"/>
            <p14:sldId id="290"/>
            <p14:sldId id="275"/>
            <p14:sldId id="325"/>
            <p14:sldId id="292"/>
            <p14:sldId id="274"/>
            <p14:sldId id="301"/>
            <p14:sldId id="328"/>
            <p14:sldId id="329"/>
            <p14:sldId id="299"/>
            <p14:sldId id="298"/>
            <p14:sldId id="318"/>
            <p14:sldId id="273"/>
          </p14:sldIdLst>
        </p14:section>
        <p14:section name="Раздел без заголовка" id="{773FEDCE-F298-49A3-B169-146949BAA00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8BC53-8493-432C-9FFD-2A1C8BB9617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08CA1-94E5-4769-9E5F-F9D030D04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766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82772-8780-4426-8F2A-8C6785D71FBB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03419-5319-4833-AE1B-889D1CE631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37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A3C88-6CA3-44B9-A8A0-526C954C5F35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1F985-D246-419A-8499-2A20194DA7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?term=Phillips%20D%5bAuthor%5d&amp;cauthor=true&amp;cauthor_uid=20805014" TargetMode="External"/><Relationship Id="rId2" Type="http://schemas.openxmlformats.org/officeDocument/2006/relationships/hyperlink" Target="https://www.ncbi.nlm.nih.gov/pubmed/20805014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ncbi.nlm.nih.gov/pubmed/?term=Brewer%20KM%5bAuthor%5d&amp;cauthor=true&amp;cauthor_uid=20805014" TargetMode="External"/><Relationship Id="rId4" Type="http://schemas.openxmlformats.org/officeDocument/2006/relationships/hyperlink" Target="https://www.ncbi.nlm.nih.gov/pubmed/?term=Barker%20GE%5bAuthor%5d&amp;cauthor=true&amp;cauthor_uid=20805014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8070" y="1211347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rgbClr val="0070C0"/>
                </a:solidFill>
                <a:latin typeface="Mistral" pitchFamily="66" charset="0"/>
              </a:rPr>
              <a:t>Избыточная смертность в Новый	год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5160791"/>
            <a:ext cx="75608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Александр Немцов  </a:t>
            </a:r>
          </a:p>
          <a:p>
            <a:pPr algn="r"/>
            <a:r>
              <a:rPr lang="ru-RU" sz="1600" dirty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Национальный научный центр наркологии МЗ РФ</a:t>
            </a:r>
          </a:p>
          <a:p>
            <a:pPr algn="r"/>
            <a:r>
              <a:rPr lang="ru-RU" sz="1600" dirty="0">
                <a:solidFill>
                  <a:srgbClr val="005A9E"/>
                </a:solidFill>
                <a:latin typeface="Arial" pitchFamily="34" charset="0"/>
                <a:cs typeface="Arial" pitchFamily="34" charset="0"/>
              </a:rPr>
              <a:t>24.12.2021</a:t>
            </a:r>
            <a:r>
              <a:rPr lang="ru-RU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6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486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</a:rPr>
              <a:t>Диагностический состав избыточной смертности в январе</a:t>
            </a:r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966564"/>
            <a:ext cx="925195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796136" y="5875917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% от суммы избыточной смертности</a:t>
            </a:r>
          </a:p>
          <a:p>
            <a:r>
              <a:rPr lang="ru-RU" sz="1200" dirty="0"/>
              <a:t>% к смертности в будни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4680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96" y="718366"/>
            <a:ext cx="7834713" cy="587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253" y="25848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Возрастной состав избыточный смертности</a:t>
            </a:r>
          </a:p>
        </p:txBody>
      </p:sp>
    </p:spTree>
    <p:extLst>
      <p:ext uri="{BB962C8B-B14F-4D97-AF65-F5344CB8AC3E}">
        <p14:creationId xmlns:p14="http://schemas.microsoft.com/office/powerpoint/2010/main" val="3126947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486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Смерти в возрасте 0-14 лет, Россия, 2011-2019 гг.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015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476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</a:rPr>
              <a:t>Возрастной состав избыточной смертности в январе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093296"/>
            <a:ext cx="925195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64088" y="601883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1200" dirty="0">
                <a:solidFill>
                  <a:prstClr val="black"/>
                </a:solidFill>
              </a:rPr>
              <a:t>% от суммы избыточной смертности</a:t>
            </a:r>
          </a:p>
          <a:p>
            <a:pPr lvl="0"/>
            <a:r>
              <a:rPr lang="ru-RU" sz="1200" dirty="0">
                <a:solidFill>
                  <a:prstClr val="black"/>
                </a:solidFill>
              </a:rPr>
              <a:t>% прироста по отношению к будням</a:t>
            </a:r>
          </a:p>
        </p:txBody>
      </p:sp>
    </p:spTree>
    <p:extLst>
      <p:ext uri="{BB962C8B-B14F-4D97-AF65-F5344CB8AC3E}">
        <p14:creationId xmlns:p14="http://schemas.microsoft.com/office/powerpoint/2010/main" val="2801641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672"/>
            <a:ext cx="910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Продажа водки и винодельческой продукции в 2017-2020 гг.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888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3325"/>
            <a:ext cx="5943600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3326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Запросы в интернете на самогон и 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</a:rPr>
              <a:t>смертности при отравлении алкоголем, 2004-2020 гг. </a:t>
            </a:r>
          </a:p>
        </p:txBody>
      </p:sp>
    </p:spTree>
    <p:extLst>
      <p:ext uri="{BB962C8B-B14F-4D97-AF65-F5344CB8AC3E}">
        <p14:creationId xmlns:p14="http://schemas.microsoft.com/office/powerpoint/2010/main" val="994037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8901" y="928670"/>
            <a:ext cx="767715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82922" y="26064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Потребление алкогольных напитков </a:t>
            </a:r>
            <a:endParaRPr lang="en-US" sz="2400" b="1" dirty="0">
              <a:solidFill>
                <a:srgbClr val="0070C0"/>
              </a:solidFill>
            </a:endParaRPr>
          </a:p>
          <a:p>
            <a:pPr algn="ctr"/>
            <a:r>
              <a:rPr lang="ru-RU" sz="2400" b="1" dirty="0">
                <a:solidFill>
                  <a:srgbClr val="0070C0"/>
                </a:solidFill>
              </a:rPr>
              <a:t>в соотношении с доходами н</a:t>
            </a:r>
            <a:r>
              <a:rPr lang="ru-RU" sz="2000" b="1" dirty="0">
                <a:solidFill>
                  <a:srgbClr val="0070C0"/>
                </a:solidFill>
              </a:rPr>
              <a:t>аселения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411760" y="5805264"/>
            <a:ext cx="34563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131840" y="5929330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Доходы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8064" y="6172404"/>
            <a:ext cx="4078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/>
              <a:t>Andrienko</a:t>
            </a:r>
            <a:r>
              <a:rPr lang="ru-RU" sz="1600" i="1" dirty="0"/>
              <a:t> </a:t>
            </a:r>
            <a:r>
              <a:rPr lang="en-US" sz="1600" i="1" dirty="0"/>
              <a:t>&amp; </a:t>
            </a:r>
            <a:r>
              <a:rPr lang="en-US" sz="1600" i="1" dirty="0" err="1"/>
              <a:t>Nemtsov</a:t>
            </a:r>
            <a:r>
              <a:rPr lang="en-US" sz="1600" i="1" dirty="0"/>
              <a:t> </a:t>
            </a:r>
            <a:r>
              <a:rPr lang="ru-RU" sz="1600" i="1" dirty="0"/>
              <a:t>по данным </a:t>
            </a:r>
            <a:r>
              <a:rPr lang="en-US" sz="1600" i="1" dirty="0"/>
              <a:t>RLMS</a:t>
            </a:r>
          </a:p>
        </p:txBody>
      </p:sp>
    </p:spTree>
    <p:extLst>
      <p:ext uri="{BB962C8B-B14F-4D97-AF65-F5344CB8AC3E}">
        <p14:creationId xmlns:p14="http://schemas.microsoft.com/office/powerpoint/2010/main" val="2343950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80728"/>
            <a:ext cx="7488832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332656"/>
            <a:ext cx="7632848" cy="4016484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 tooltip="Общественные науки и медицина (1982)."/>
              </a:rPr>
              <a:t>Soc</a:t>
            </a:r>
            <a:r>
              <a:rPr lang="en-US" sz="16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 tooltip="Общественные науки и медицина (1982).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 tooltip="Общественные науки и медицина (1982)."/>
              </a:rPr>
              <a:t>Sci</a:t>
            </a:r>
            <a:r>
              <a:rPr lang="en-US" sz="16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 tooltip="Общественные науки и медицина (1982)."/>
              </a:rPr>
              <a:t> Med.</a:t>
            </a:r>
            <a:r>
              <a:rPr lang="en-US" sz="1600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  <a:hlinkClick r:id="rId2" tooltip="Общественные науки и медицина (1982)."/>
              </a:rPr>
              <a:t> </a:t>
            </a:r>
            <a:r>
              <a:rPr lang="en-US" sz="16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2010. 71 (8): 1463-71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Phillips D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 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4"/>
              </a:rPr>
              <a:t>Barker GE</a:t>
            </a:r>
            <a:r>
              <a:rPr lang="en-US" sz="16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 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lang="en-US" sz="16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 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5"/>
              </a:rPr>
              <a:t>Brewer KM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Christmas and New Year as risk factors for death</a:t>
            </a:r>
            <a:endParaRPr lang="ru-RU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Исследовали естественные смерти в США в 1979-2004 годах (26 лет)  Всего = 57 451 944 смертей (92% от всех смертей в США)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«В течение двух недель, начиная с Рождества, из-за естественных причин превышение обычного зимнего прироста происходит избыток 42 325 смертей</a:t>
            </a:r>
            <a:r>
              <a:rPr lang="ru-RU" b="1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»</a:t>
            </a:r>
            <a:r>
              <a:rPr lang="ru-RU" b="1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itchFamily="34" charset="0"/>
              </a:rPr>
              <a:t>42 325 / 26 лет =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1,6 тыс.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8881" y="4653136"/>
            <a:ext cx="7632848" cy="1569660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России в 2011-2019 гг. число избыточных смертей в январские праздники составило 88959 смертей  </a:t>
            </a:r>
          </a:p>
          <a:p>
            <a:pPr lvl="0">
              <a:lnSpc>
                <a:spcPct val="150000"/>
              </a:lnSpc>
            </a:pPr>
            <a:r>
              <a:rPr lang="ru-RU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88 959 / 9 лет =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9,9 тыс.</a:t>
            </a:r>
          </a:p>
        </p:txBody>
      </p:sp>
    </p:spTree>
    <p:extLst>
      <p:ext uri="{BB962C8B-B14F-4D97-AF65-F5344CB8AC3E}">
        <p14:creationId xmlns:p14="http://schemas.microsoft.com/office/powerpoint/2010/main" val="2094464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074" y="188640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u="sng" dirty="0">
                <a:solidFill>
                  <a:srgbClr val="0070C0"/>
                </a:solidFill>
                <a:latin typeface="Mistral" panose="03090702030407020403" pitchFamily="66" charset="0"/>
              </a:rPr>
              <a:t>Выводы: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70C0"/>
                </a:solidFill>
                <a:latin typeface="Mistral" panose="03090702030407020403" pitchFamily="66" charset="0"/>
              </a:rPr>
              <a:t>Новый год сопровождается избыточной смертностью.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70C0"/>
                </a:solidFill>
                <a:latin typeface="Mistral" panose="03090702030407020403" pitchFamily="66" charset="0"/>
              </a:rPr>
              <a:t>Следует информировать население о таких последствиях.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70C0"/>
                </a:solidFill>
                <a:latin typeface="Mistral" panose="03090702030407020403" pitchFamily="66" charset="0"/>
              </a:rPr>
              <a:t>Необходимо уменьшить доступность спиртного в декабре.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70C0"/>
                </a:solidFill>
                <a:latin typeface="Mistral" panose="03090702030407020403" pitchFamily="66" charset="0"/>
              </a:rPr>
              <a:t>Следует привлечь к этому Минфин, Минэкономразвития, Минпромторг.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70C0"/>
                </a:solidFill>
                <a:latin typeface="Mistral" panose="03090702030407020403" pitchFamily="66" charset="0"/>
              </a:rPr>
              <a:t>Следует привлечь к этому региональных лидеров.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70C0"/>
                </a:solidFill>
                <a:latin typeface="Mistral" panose="03090702030407020403" pitchFamily="66" charset="0"/>
              </a:rPr>
              <a:t>Смертность – только вершина айсберга, много шире распространена заболеваемость.  </a:t>
            </a:r>
            <a:endParaRPr lang="ru-RU" sz="4000" dirty="0">
              <a:solidFill>
                <a:srgbClr val="0070C0"/>
              </a:solidFill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820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Изображения\Айсбер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01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40466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Смерти при отравлении алкоголем, Россия, 2000-2019  гг.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87824" y="6021288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0070C0"/>
                </a:solidFill>
              </a:rPr>
              <a:t>Всего 544,0 тыс. смертей,  в среднем 74,5 в день</a:t>
            </a:r>
          </a:p>
        </p:txBody>
      </p:sp>
    </p:spTree>
    <p:extLst>
      <p:ext uri="{BB962C8B-B14F-4D97-AF65-F5344CB8AC3E}">
        <p14:creationId xmlns:p14="http://schemas.microsoft.com/office/powerpoint/2010/main" val="2327552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11760" y="1143035"/>
            <a:ext cx="42484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>
                <a:solidFill>
                  <a:srgbClr val="0070C0"/>
                </a:solidFill>
                <a:latin typeface="Mistral" pitchFamily="66" charset="0"/>
              </a:rPr>
              <a:t>Благодарю  </a:t>
            </a:r>
          </a:p>
          <a:p>
            <a:pPr algn="ctr"/>
            <a:r>
              <a:rPr lang="ru-RU" sz="6600" dirty="0">
                <a:solidFill>
                  <a:srgbClr val="0070C0"/>
                </a:solidFill>
                <a:latin typeface="Mistral" pitchFamily="66" charset="0"/>
              </a:rPr>
              <a:t>за внимание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43608" y="3861048"/>
            <a:ext cx="810039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0070C0"/>
                </a:solidFill>
                <a:latin typeface="Mistral" pitchFamily="66" charset="0"/>
              </a:rPr>
              <a:t>Мне помогали:</a:t>
            </a:r>
          </a:p>
          <a:p>
            <a:r>
              <a:rPr lang="ru-RU" sz="3600" dirty="0">
                <a:solidFill>
                  <a:srgbClr val="0070C0"/>
                </a:solidFill>
                <a:latin typeface="Mistral" pitchFamily="66" charset="0"/>
              </a:rPr>
              <a:t>Роман Гридин – Экономическая школа «</a:t>
            </a:r>
            <a:r>
              <a:rPr lang="ru-RU" sz="3200" dirty="0">
                <a:solidFill>
                  <a:srgbClr val="0070C0"/>
                </a:solidFill>
                <a:latin typeface="Mistral" pitchFamily="66" charset="0"/>
              </a:rPr>
              <a:t>Сколково»</a:t>
            </a:r>
          </a:p>
          <a:p>
            <a:r>
              <a:rPr lang="ru-RU" sz="3200" dirty="0">
                <a:solidFill>
                  <a:srgbClr val="0070C0"/>
                </a:solidFill>
                <a:latin typeface="Mistral" pitchFamily="66" charset="0"/>
              </a:rPr>
              <a:t>Тимур Фаттахов – Высшая школа экономики</a:t>
            </a:r>
          </a:p>
        </p:txBody>
      </p:sp>
    </p:spTree>
    <p:extLst>
      <p:ext uri="{BB962C8B-B14F-4D97-AF65-F5344CB8AC3E}">
        <p14:creationId xmlns:p14="http://schemas.microsoft.com/office/powerpoint/2010/main" val="300201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476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Общее количество смертей, Россия, 2000-2019  гг.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5955968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i="1" dirty="0">
                <a:solidFill>
                  <a:srgbClr val="0070C0"/>
                </a:solidFill>
              </a:rPr>
              <a:t>Всего 40,8 мил. смертей,  в среднем  2,0 млн. в год или 5,6 тыс. в день</a:t>
            </a:r>
          </a:p>
        </p:txBody>
      </p:sp>
    </p:spTree>
    <p:extLst>
      <p:ext uri="{BB962C8B-B14F-4D97-AF65-F5344CB8AC3E}">
        <p14:creationId xmlns:p14="http://schemas.microsoft.com/office/powerpoint/2010/main" val="266526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</a:rPr>
              <a:t>Общее количество смертей, Россия (сумма 2011-2019  гг.)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99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</a:rPr>
              <a:t>Общее количество смертей, Россия (сумма 2011-2019  гг.)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4932040" y="5085184"/>
            <a:ext cx="23762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20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476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</a:rPr>
              <a:t>Общее количество смертей, Россия (сумма 2011-2019  гг.)</a:t>
            </a:r>
          </a:p>
        </p:txBody>
      </p:sp>
    </p:spTree>
    <p:extLst>
      <p:ext uri="{BB962C8B-B14F-4D97-AF65-F5344CB8AC3E}">
        <p14:creationId xmlns:p14="http://schemas.microsoft.com/office/powerpoint/2010/main" val="4055148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388" y="1081088"/>
            <a:ext cx="6245225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5486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</a:rPr>
              <a:t>Общее количество смертей, Россия (сумма 2011-2019  гг.)</a:t>
            </a:r>
          </a:p>
        </p:txBody>
      </p:sp>
    </p:spTree>
    <p:extLst>
      <p:ext uri="{BB962C8B-B14F-4D97-AF65-F5344CB8AC3E}">
        <p14:creationId xmlns:p14="http://schemas.microsoft.com/office/powerpoint/2010/main" val="3909096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0070C0"/>
                </a:solidFill>
              </a:rPr>
              <a:t>Избыточная смертность в январе (сумма 2011-2019  гг.)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83768" y="5949280"/>
            <a:ext cx="6660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70C0"/>
                </a:solidFill>
              </a:rPr>
              <a:t>В 2011-2019 гг. с 1 по 22 января избыточная смертность 89,0 тыс.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415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4868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Убийства, Россия, 2011-2019 гг.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00150"/>
            <a:ext cx="59436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8957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6059</TotalTime>
  <Words>402</Words>
  <Application>Microsoft Macintosh PowerPoint</Application>
  <PresentationFormat>Экран (4:3)</PresentationFormat>
  <Paragraphs>50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Mistral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Архивные слайды</dc:title>
  <dc:creator>Nemtsov</dc:creator>
  <cp:lastModifiedBy>Elena Cho</cp:lastModifiedBy>
  <cp:revision>176</cp:revision>
  <cp:lastPrinted>2021-03-29T19:10:44Z</cp:lastPrinted>
  <dcterms:created xsi:type="dcterms:W3CDTF">2020-07-02T14:02:42Z</dcterms:created>
  <dcterms:modified xsi:type="dcterms:W3CDTF">2021-12-22T19:53:53Z</dcterms:modified>
</cp:coreProperties>
</file>